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66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7158" autoAdjust="0"/>
    <p:restoredTop sz="94660"/>
  </p:normalViewPr>
  <p:slideViewPr>
    <p:cSldViewPr snapToGrid="0">
      <p:cViewPr>
        <p:scale>
          <a:sx n="68" d="100"/>
          <a:sy n="68" d="100"/>
        </p:scale>
        <p:origin x="-120" y="-9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67058" y="6007216"/>
            <a:ext cx="2743200" cy="365125"/>
          </a:xfrm>
        </p:spPr>
        <p:txBody>
          <a:bodyPr/>
          <a:lstStyle/>
          <a:p>
            <a:fld id="{1B7E2C77-03FE-4C48-A1EA-F477AB75955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Content Placeholder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57461">
            <a:off x="10483146" y="5322491"/>
            <a:ext cx="1431120" cy="102199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/>
          <a:srcRect l="429" t="8752" r="12"/>
          <a:stretch/>
        </p:blipFill>
        <p:spPr>
          <a:xfrm>
            <a:off x="0" y="6383585"/>
            <a:ext cx="12191999" cy="474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372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64D1E96-FC72-46E4-81E4-BCA9388294C0}" type="datetimeFigureOut">
              <a:rPr lang="en-US" smtClean="0"/>
              <a:t>5/26/2017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E2C77-03FE-4C48-A1EA-F477AB7595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138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64D1E96-FC72-46E4-81E4-BCA9388294C0}" type="datetimeFigureOut">
              <a:rPr lang="en-US" smtClean="0"/>
              <a:t>5/26/2017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E2C77-03FE-4C48-A1EA-F477AB7595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7084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64D1E96-FC72-46E4-81E4-BCA9388294C0}" type="datetimeFigureOut">
              <a:rPr lang="en-US" smtClean="0"/>
              <a:t>5/26/2017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E2C77-03FE-4C48-A1EA-F477AB7595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517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64D1E96-FC72-46E4-81E4-BCA9388294C0}" type="datetimeFigureOut">
              <a:rPr lang="en-US" smtClean="0"/>
              <a:t>5/26/2017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E2C77-03FE-4C48-A1EA-F477AB7595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985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64D1E96-FC72-46E4-81E4-BCA9388294C0}" type="datetimeFigureOut">
              <a:rPr lang="en-US" smtClean="0"/>
              <a:t>5/26/2017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E2C77-03FE-4C48-A1EA-F477AB7595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0691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64D1E96-FC72-46E4-81E4-BCA9388294C0}" type="datetimeFigureOut">
              <a:rPr lang="en-US" smtClean="0"/>
              <a:t>5/26/2017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E2C77-03FE-4C48-A1EA-F477AB7595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670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64D1E96-FC72-46E4-81E4-BCA9388294C0}" type="datetimeFigureOut">
              <a:rPr lang="en-US" smtClean="0"/>
              <a:t>5/26/2017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E2C77-03FE-4C48-A1EA-F477AB7595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177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64D1E96-FC72-46E4-81E4-BCA9388294C0}" type="datetimeFigureOut">
              <a:rPr lang="en-US" smtClean="0"/>
              <a:t>5/26/2017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E2C77-03FE-4C48-A1EA-F477AB7595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9112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64D1E96-FC72-46E4-81E4-BCA9388294C0}" type="datetimeFigureOut">
              <a:rPr lang="en-US" smtClean="0"/>
              <a:t>5/26/2017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E2C77-03FE-4C48-A1EA-F477AB7595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56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64D1E96-FC72-46E4-81E4-BCA9388294C0}" type="datetimeFigureOut">
              <a:rPr lang="en-US" smtClean="0"/>
              <a:t>5/26/2017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E2C77-03FE-4C48-A1EA-F477AB7595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604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762509" y="5988618"/>
            <a:ext cx="4294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fld id="{1B7E2C77-03FE-4C48-A1EA-F477AB759556}" type="slidenum">
              <a:rPr lang="en-US" smtClean="0"/>
              <a:pPr algn="l"/>
              <a:t>‹#›</a:t>
            </a:fld>
            <a:endParaRPr lang="en-US" dirty="0"/>
          </a:p>
        </p:txBody>
      </p:sp>
      <p:pic>
        <p:nvPicPr>
          <p:cNvPr id="7" name="Content Placeholder 10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57461">
            <a:off x="10458209" y="5355743"/>
            <a:ext cx="1431120" cy="102199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14"/>
          <a:srcRect l="429" t="8752" r="12"/>
          <a:stretch/>
        </p:blipFill>
        <p:spPr>
          <a:xfrm>
            <a:off x="0" y="6383585"/>
            <a:ext cx="12191999" cy="474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384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ft.org/sites/default/files/qa_adjuncts_unemployment.pdf?link_id=14&amp;can_id=fa735f540394f202f72a4c395325a1c3&amp;source=email-faculty-to-trump-handsoffourcampus&amp;email_referrer=faculty-to-trump-handsoffourcampus&amp;email_subject=faculty-to-trump-handsoffourcampus" TargetMode="External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balance.com/can-you-collect-unemployment-and-social-security-2064151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elp.org/blog/victory-finally-for-unemployed-seniors-in-illinois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chicagococal.org/downloads/IllinoisSupplementFAQ-2008-0509.pdf" TargetMode="External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chicagococal.org/downloads/UI-strategy-stage1-survey.pdf" TargetMode="External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://www.ides.illinois.gov/Pages/default.aspx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" y="0"/>
            <a:ext cx="12191619" cy="6858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99911" y="1041507"/>
            <a:ext cx="5712178" cy="2387600"/>
          </a:xfrm>
        </p:spPr>
        <p:txBody>
          <a:bodyPr/>
          <a:lstStyle/>
          <a:p>
            <a:r>
              <a:rPr lang="en-US" dirty="0" smtClean="0"/>
              <a:t>Unemployment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9911" y="3602037"/>
            <a:ext cx="6513689" cy="2177873"/>
          </a:xfrm>
        </p:spPr>
        <p:txBody>
          <a:bodyPr/>
          <a:lstStyle/>
          <a:p>
            <a:r>
              <a:rPr lang="en-US" dirty="0" smtClean="0"/>
              <a:t>A gift that I hope keeps on giving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3034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38200" y="365125"/>
            <a:ext cx="4350488" cy="740661"/>
          </a:xfrm>
        </p:spPr>
        <p:txBody>
          <a:bodyPr/>
          <a:lstStyle/>
          <a:p>
            <a:r>
              <a:rPr lang="en-US" b="1" dirty="0" smtClean="0"/>
              <a:t>History</a:t>
            </a:r>
            <a:endParaRPr lang="en-US" b="1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1199707" y="1105786"/>
            <a:ext cx="3143865" cy="3086617"/>
          </a:xfrm>
        </p:spPr>
        <p:txBody>
          <a:bodyPr/>
          <a:lstStyle/>
          <a:p>
            <a:r>
              <a:rPr lang="en-US" dirty="0" smtClean="0"/>
              <a:t>Joe Berry</a:t>
            </a:r>
          </a:p>
          <a:p>
            <a:r>
              <a:rPr lang="en-US" dirty="0" smtClean="0"/>
              <a:t>Maria </a:t>
            </a:r>
            <a:r>
              <a:rPr lang="en-US" dirty="0" err="1" smtClean="0"/>
              <a:t>Maisto</a:t>
            </a:r>
            <a:endParaRPr lang="en-US" dirty="0" smtClean="0"/>
          </a:p>
          <a:p>
            <a:r>
              <a:rPr lang="en-US" dirty="0" smtClean="0"/>
              <a:t>New Faculty Majority</a:t>
            </a:r>
          </a:p>
          <a:p>
            <a:r>
              <a:rPr lang="en-US" dirty="0" smtClean="0"/>
              <a:t>NEA</a:t>
            </a:r>
          </a:p>
          <a:p>
            <a:r>
              <a:rPr lang="en-US" dirty="0" smtClean="0"/>
              <a:t>RAFO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1666" y="0"/>
            <a:ext cx="4572000" cy="6858000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8" name="Rectangle 7"/>
          <p:cNvSpPr/>
          <p:nvPr/>
        </p:nvSpPr>
        <p:spPr>
          <a:xfrm>
            <a:off x="276446" y="5211081"/>
            <a:ext cx="46995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http://</a:t>
            </a:r>
            <a:r>
              <a:rPr lang="en-US" dirty="0" err="1"/>
              <a:t>chicagococal.org</a:t>
            </a:r>
            <a:r>
              <a:rPr lang="en-US" dirty="0"/>
              <a:t>/downloads/</a:t>
            </a:r>
            <a:r>
              <a:rPr lang="en-US" dirty="0" err="1"/>
              <a:t>Access_to_Unemployment_Insurance_Benefits.pdf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1187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Strategy resumed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3" pitchFamily="18" charset="2"/>
              <a:buChar char=""/>
              <a:defRPr/>
            </a:pPr>
            <a:r>
              <a:rPr lang="en-US" dirty="0"/>
              <a:t>Idea for filing parties came up at Illinois Higher Education Conference Oct. 2007</a:t>
            </a:r>
          </a:p>
          <a:p>
            <a:pPr lvl="1">
              <a:buFont typeface="Verdana" pitchFamily="34" charset="0"/>
              <a:buChar char="◦"/>
              <a:defRPr/>
            </a:pPr>
            <a:r>
              <a:rPr lang="en-US" dirty="0"/>
              <a:t>Got funding through NEA Contingent Action Plan</a:t>
            </a:r>
          </a:p>
          <a:p>
            <a:pPr lvl="1">
              <a:buFont typeface="Verdana" pitchFamily="34" charset="0"/>
              <a:buChar char="◦"/>
              <a:defRPr/>
            </a:pPr>
            <a:r>
              <a:rPr lang="en-US" dirty="0"/>
              <a:t>NEA also joined AFT and AAUP in funding publication of “Access to Unemployment Insurance…” booklet</a:t>
            </a:r>
          </a:p>
          <a:p>
            <a:pPr>
              <a:buFont typeface="Wingdings 3" pitchFamily="18" charset="2"/>
              <a:buChar char=""/>
              <a:defRPr/>
            </a:pPr>
            <a:r>
              <a:rPr lang="en-US" dirty="0"/>
              <a:t>Two major parts of strategy</a:t>
            </a:r>
          </a:p>
          <a:p>
            <a:pPr lvl="1">
              <a:buFont typeface="Verdana" pitchFamily="34" charset="0"/>
              <a:buChar char="◦"/>
              <a:defRPr/>
            </a:pPr>
            <a:r>
              <a:rPr lang="en-US" dirty="0"/>
              <a:t>“Filing parties” (group mobilization)</a:t>
            </a:r>
          </a:p>
          <a:p>
            <a:pPr lvl="1">
              <a:buFont typeface="Verdana" pitchFamily="34" charset="0"/>
              <a:buChar char="◦"/>
              <a:defRPr/>
            </a:pPr>
            <a:r>
              <a:rPr lang="en-US" dirty="0"/>
              <a:t>Legislative (change the law in Illinois)</a:t>
            </a:r>
          </a:p>
          <a:p>
            <a:pPr lvl="1">
              <a:buFont typeface="Verdana" pitchFamily="34" charset="0"/>
              <a:buChar char="◦"/>
              <a:defRPr/>
            </a:pPr>
            <a:r>
              <a:rPr lang="en-US" dirty="0"/>
              <a:t>Court challenge seen as fruitless</a:t>
            </a:r>
          </a:p>
          <a:p>
            <a:pPr lvl="1">
              <a:buFont typeface="Verdana" pitchFamily="34" charset="0"/>
              <a:buChar char="◦"/>
              <a:defRPr/>
            </a:pPr>
            <a:r>
              <a:rPr lang="en-US" dirty="0"/>
              <a:t>Both parts of strategy require mobilizing parent unions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74802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Strategy </a:t>
            </a:r>
            <a:r>
              <a:rPr lang="mr-IN" smtClean="0"/>
              <a:t>…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5760" indent="-256032">
              <a:buFont typeface="Wingdings 3"/>
              <a:buChar char=""/>
              <a:defRPr/>
            </a:pPr>
            <a:r>
              <a:rPr lang="en-US" dirty="0"/>
              <a:t>After training in March 2008, first parties held in May 2008</a:t>
            </a:r>
          </a:p>
          <a:p>
            <a:pPr marL="621792" lvl="1">
              <a:spcBef>
                <a:spcPts val="324"/>
              </a:spcBef>
              <a:buFont typeface="Verdana"/>
              <a:buChar char="◦"/>
              <a:defRPr/>
            </a:pPr>
            <a:r>
              <a:rPr lang="en-US" dirty="0"/>
              <a:t>Basically info sessions – build awareness among contingent faculty and offer practical advice on how to file</a:t>
            </a:r>
          </a:p>
          <a:p>
            <a:pPr marL="621792" lvl="1">
              <a:spcBef>
                <a:spcPts val="324"/>
              </a:spcBef>
              <a:buFont typeface="Verdana"/>
              <a:buChar char="◦"/>
              <a:defRPr/>
            </a:pPr>
            <a:r>
              <a:rPr lang="en-US" dirty="0"/>
              <a:t>Tried to be clear about difficulties, but some expected it to be easy</a:t>
            </a:r>
          </a:p>
          <a:p>
            <a:pPr marL="621792" lvl="1">
              <a:spcBef>
                <a:spcPts val="324"/>
              </a:spcBef>
              <a:buFont typeface="Verdana"/>
              <a:buChar char="◦"/>
              <a:defRPr/>
            </a:pPr>
            <a:r>
              <a:rPr lang="en-US" dirty="0"/>
              <a:t>Got </a:t>
            </a:r>
            <a:r>
              <a:rPr lang="en-US" dirty="0" err="1"/>
              <a:t>wriiten</a:t>
            </a:r>
            <a:r>
              <a:rPr lang="en-US" dirty="0"/>
              <a:t> advice from IEA on how to handle appeals</a:t>
            </a:r>
          </a:p>
          <a:p>
            <a:pPr marL="365760" indent="-256032">
              <a:buFont typeface="Wingdings 3"/>
              <a:buChar char=""/>
              <a:defRPr/>
            </a:pPr>
            <a:r>
              <a:rPr lang="en-US" dirty="0"/>
              <a:t>Goals</a:t>
            </a:r>
          </a:p>
          <a:p>
            <a:pPr marL="621792" lvl="1">
              <a:spcBef>
                <a:spcPts val="324"/>
              </a:spcBef>
              <a:buFont typeface="Verdana"/>
              <a:buChar char="◦"/>
              <a:defRPr/>
            </a:pPr>
            <a:r>
              <a:rPr lang="en-US" dirty="0"/>
              <a:t>Get benefits for some (the lucky few)</a:t>
            </a:r>
          </a:p>
          <a:p>
            <a:pPr marL="621792" lvl="1">
              <a:spcBef>
                <a:spcPts val="324"/>
              </a:spcBef>
              <a:buFont typeface="Verdana"/>
              <a:buChar char="◦"/>
              <a:defRPr/>
            </a:pPr>
            <a:r>
              <a:rPr lang="en-US" dirty="0"/>
              <a:t>Put “sand in the gears” for the Illinois Department of Employment Security</a:t>
            </a:r>
          </a:p>
          <a:p>
            <a:pPr marL="621792" lvl="1">
              <a:spcBef>
                <a:spcPts val="324"/>
              </a:spcBef>
              <a:buFont typeface="Verdana"/>
              <a:buChar char="◦"/>
              <a:defRPr/>
            </a:pPr>
            <a:r>
              <a:rPr lang="en-US" dirty="0"/>
              <a:t>Builds up evidence of demand for benefits and injustice of routine </a:t>
            </a:r>
            <a:r>
              <a:rPr lang="en-US" dirty="0" smtClean="0"/>
              <a:t>denial</a:t>
            </a:r>
          </a:p>
          <a:p>
            <a:pPr marL="621792" lvl="1">
              <a:spcBef>
                <a:spcPts val="324"/>
              </a:spcBef>
              <a:buFont typeface="Verdana"/>
              <a:buChar char="◦"/>
              <a:defRPr/>
            </a:pPr>
            <a:r>
              <a:rPr lang="en-US" dirty="0" smtClean="0"/>
              <a:t>More people apply less likely for </a:t>
            </a:r>
            <a:r>
              <a:rPr lang="en-US" dirty="0" err="1" smtClean="0"/>
              <a:t>retaliatiion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3459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8228" y="769162"/>
            <a:ext cx="4082386" cy="182518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Department </a:t>
            </a:r>
            <a:br>
              <a:rPr lang="en-US" b="1" dirty="0" smtClean="0"/>
            </a:br>
            <a:r>
              <a:rPr lang="en-US" b="1" dirty="0" smtClean="0"/>
              <a:t>of Labor Unemployment Letter 5-17</a:t>
            </a:r>
            <a:endParaRPr lang="en-US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0943" y="201116"/>
            <a:ext cx="5299364" cy="6188149"/>
          </a:xfrm>
          <a:prstGeom prst="rect">
            <a:avLst/>
          </a:prstGeom>
          <a:ln w="6350"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6976580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2777" y="301330"/>
            <a:ext cx="2394097" cy="1399879"/>
          </a:xfrm>
        </p:spPr>
        <p:txBody>
          <a:bodyPr/>
          <a:lstStyle/>
          <a:p>
            <a:r>
              <a:rPr lang="en-US" b="1" dirty="0" smtClean="0"/>
              <a:t>Q and A  by AFT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4859" y="0"/>
            <a:ext cx="5299364" cy="6443330"/>
          </a:xfrm>
          <a:prstGeom prst="rect">
            <a:avLst/>
          </a:prstGeom>
          <a:ln w="9525">
            <a:solidFill>
              <a:schemeClr val="tx2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242777" y="2344502"/>
            <a:ext cx="392518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Times New Roman" charset="0"/>
                <a:ea typeface="Times New Roman" charset="0"/>
                <a:cs typeface="Times New Roman" charset="0"/>
                <a:hlinkClick r:id="rId3"/>
              </a:rPr>
              <a:t>http://www.aft.org/sites/default/files/qa_adjuncts_unemployment.pdf?link_id=14&amp;can_id=fa735f540394f202f72a4c395325a1c3&amp;source=email-faculty-to-trump-handsoffourcampus&amp;email_referrer=faculty-to-trump-handsoffourcampus&amp;email_subject=faculty-to-trump-handsoffourcampus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91530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4046" y="425302"/>
            <a:ext cx="7978553" cy="595423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2756088"/>
            <a:ext cx="344494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rgbClr val="0000FF"/>
                </a:solidFill>
                <a:latin typeface="Times New Roman" charset="0"/>
                <a:ea typeface="Times New Roman" charset="0"/>
                <a:cs typeface="Times New Roman" charset="0"/>
                <a:hlinkClick r:id="rId3"/>
              </a:rPr>
              <a:t>https://www.thebalance.com/can-you-collect-unemployment-and-social-security-2064151</a:t>
            </a:r>
            <a:endParaRPr lang="en-US" dirty="0">
              <a:effectLst/>
              <a:latin typeface="Calibri" charset="0"/>
              <a:ea typeface="Calibri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18536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4148" y="0"/>
            <a:ext cx="8611644" cy="620941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460744" y="3616198"/>
            <a:ext cx="50540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rgbClr val="0000FF"/>
                </a:solidFill>
                <a:latin typeface="Times New Roman" charset="0"/>
                <a:ea typeface="Times New Roman" charset="0"/>
                <a:cs typeface="Times New Roman" charset="0"/>
                <a:hlinkClick r:id="rId3"/>
              </a:rPr>
              <a:t>http://www.nelp.org/blog/victory-finally-for-unemployed-seniors-in-illinois/</a:t>
            </a:r>
            <a:endParaRPr lang="en-US" dirty="0">
              <a:effectLst/>
              <a:latin typeface="Calibri" charset="0"/>
              <a:ea typeface="Calibri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42516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3287233" cy="1325563"/>
          </a:xfrm>
        </p:spPr>
        <p:txBody>
          <a:bodyPr/>
          <a:lstStyle/>
          <a:p>
            <a:r>
              <a:rPr lang="en-US" b="1" dirty="0" smtClean="0"/>
              <a:t>Filing Guide Sheet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5433" y="148856"/>
            <a:ext cx="5231218" cy="6166884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0" y="3356882"/>
            <a:ext cx="338115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http://</a:t>
            </a:r>
            <a:r>
              <a:rPr lang="en-US" dirty="0" err="1">
                <a:hlinkClick r:id="rId3"/>
              </a:rPr>
              <a:t>chicagococal.org</a:t>
            </a:r>
            <a:r>
              <a:rPr lang="en-US" dirty="0">
                <a:hlinkClick r:id="rId3"/>
              </a:rPr>
              <a:t>/downloads/IllinoisSupplementFAQ-2008-0509.pdf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02653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875" y="365124"/>
            <a:ext cx="3499884" cy="1357349"/>
          </a:xfrm>
        </p:spPr>
        <p:txBody>
          <a:bodyPr/>
          <a:lstStyle/>
          <a:p>
            <a:r>
              <a:rPr lang="en-US" b="1" dirty="0" smtClean="0"/>
              <a:t>Survey </a:t>
            </a:r>
            <a:br>
              <a:rPr lang="en-US" b="1" dirty="0" smtClean="0"/>
            </a:br>
            <a:r>
              <a:rPr lang="en-US" b="1" dirty="0" smtClean="0"/>
              <a:t>Questions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2909" y="365124"/>
            <a:ext cx="5299364" cy="5929349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198474" y="3105834"/>
            <a:ext cx="28211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http://</a:t>
            </a:r>
            <a:r>
              <a:rPr lang="en-US" dirty="0" err="1">
                <a:hlinkClick r:id="rId3"/>
              </a:rPr>
              <a:t>chicagococal.org</a:t>
            </a:r>
            <a:r>
              <a:rPr lang="en-US" dirty="0">
                <a:hlinkClick r:id="rId3"/>
              </a:rPr>
              <a:t>/downloads/UI-strategy-stage1-survey.pdf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62954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4778"/>
            <a:ext cx="2133600" cy="1325563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Let’s Get Started</a:t>
            </a:r>
            <a:endParaRPr lang="en-US" b="1" dirty="0"/>
          </a:p>
        </p:txBody>
      </p:sp>
      <p:sp>
        <p:nvSpPr>
          <p:cNvPr id="5" name="Rectangle 4"/>
          <p:cNvSpPr/>
          <p:nvPr/>
        </p:nvSpPr>
        <p:spPr>
          <a:xfrm>
            <a:off x="47444" y="3656484"/>
            <a:ext cx="29509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http://</a:t>
            </a:r>
            <a:r>
              <a:rPr lang="en-US" dirty="0" err="1">
                <a:hlinkClick r:id="rId2"/>
              </a:rPr>
              <a:t>www.ides.illinois.gov</a:t>
            </a:r>
            <a:r>
              <a:rPr lang="en-US" dirty="0">
                <a:hlinkClick r:id="rId2"/>
              </a:rPr>
              <a:t>/Pages/</a:t>
            </a:r>
            <a:r>
              <a:rPr lang="en-US" dirty="0" err="1">
                <a:hlinkClick r:id="rId2"/>
              </a:rPr>
              <a:t>default.aspx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380" y="134770"/>
            <a:ext cx="9193619" cy="6223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1195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Contact us with your story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sz="4000" dirty="0" err="1" smtClean="0"/>
              <a:t>ides.ecreports@gmail.com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731417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1947</TotalTime>
  <Words>232</Words>
  <Application>Microsoft Office PowerPoint</Application>
  <PresentationFormat>Custom</PresentationFormat>
  <Paragraphs>44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Unemployment</vt:lpstr>
      <vt:lpstr>History</vt:lpstr>
      <vt:lpstr>Strategy resumed</vt:lpstr>
      <vt:lpstr>Strategy …</vt:lpstr>
      <vt:lpstr>Department  of Labor Unemployment Letter 5-17</vt:lpstr>
      <vt:lpstr>Q and A  by AFT</vt:lpstr>
      <vt:lpstr>PowerPoint Presentation</vt:lpstr>
      <vt:lpstr>PowerPoint Presentation</vt:lpstr>
      <vt:lpstr>Filing Guide Sheet</vt:lpstr>
      <vt:lpstr>Survey  Questions</vt:lpstr>
      <vt:lpstr>Let’s Get Started</vt:lpstr>
      <vt:lpstr>Contact us with your story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Rohr, Bambi</dc:creator>
  <cp:lastModifiedBy>Arlene Bublick</cp:lastModifiedBy>
  <cp:revision>17</cp:revision>
  <dcterms:created xsi:type="dcterms:W3CDTF">2017-02-27T15:11:37Z</dcterms:created>
  <dcterms:modified xsi:type="dcterms:W3CDTF">2017-05-26T16:29:21Z</dcterms:modified>
</cp:coreProperties>
</file>