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91" r:id="rId8"/>
    <p:sldId id="292" r:id="rId9"/>
    <p:sldId id="293" r:id="rId10"/>
    <p:sldId id="294" r:id="rId11"/>
    <p:sldId id="296" r:id="rId12"/>
    <p:sldId id="297" r:id="rId13"/>
    <p:sldId id="298" r:id="rId14"/>
    <p:sldId id="299" r:id="rId15"/>
    <p:sldId id="300" r:id="rId16"/>
    <p:sldId id="301" r:id="rId17"/>
    <p:sldId id="302" r:id="rId18"/>
    <p:sldId id="303" r:id="rId19"/>
    <p:sldId id="304" r:id="rId20"/>
    <p:sldId id="305" r:id="rId21"/>
    <p:sldId id="306" r:id="rId22"/>
    <p:sldId id="309" r:id="rId23"/>
    <p:sldId id="307" r:id="rId24"/>
    <p:sldId id="308" r:id="rId25"/>
    <p:sldId id="310" r:id="rId26"/>
    <p:sldId id="311" r:id="rId27"/>
    <p:sldId id="312" r:id="rId28"/>
    <p:sldId id="313" r:id="rId29"/>
    <p:sldId id="314" r:id="rId30"/>
    <p:sldId id="295" r:id="rId31"/>
    <p:sldId id="316" r:id="rId32"/>
    <p:sldId id="317" r:id="rId33"/>
    <p:sldId id="320" r:id="rId34"/>
    <p:sldId id="318" r:id="rId35"/>
    <p:sldId id="319" r:id="rId36"/>
    <p:sldId id="321" r:id="rId37"/>
    <p:sldId id="322" r:id="rId38"/>
    <p:sldId id="278" r:id="rId39"/>
    <p:sldId id="323" r:id="rId40"/>
    <p:sldId id="286" r:id="rId41"/>
    <p:sldId id="287" r:id="rId42"/>
    <p:sldId id="288" r:id="rId43"/>
    <p:sldId id="289" r:id="rId44"/>
    <p:sldId id="290" r:id="rId4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380" autoAdjust="0"/>
  </p:normalViewPr>
  <p:slideViewPr>
    <p:cSldViewPr>
      <p:cViewPr varScale="1">
        <p:scale>
          <a:sx n="57" d="100"/>
          <a:sy n="57" d="100"/>
        </p:scale>
        <p:origin x="-152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EF909B-3D17-4CDE-A74B-323D91D74E80}" type="datetimeFigureOut">
              <a:rPr lang="en-US" smtClean="0"/>
              <a:pPr/>
              <a:t>2/3/2017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328C29-028F-4869-9AF7-EF16995F83DA}" type="slidenum">
              <a:rPr lang="en-US" smtClean="0"/>
              <a:pPr/>
              <a:t>‹#›</a:t>
            </a:fld>
            <a:endParaRPr lang="en-US" dirty="0"/>
          </a:p>
        </p:txBody>
      </p:sp>
    </p:spTree>
    <p:extLst>
      <p:ext uri="{BB962C8B-B14F-4D97-AF65-F5344CB8AC3E}">
        <p14:creationId xmlns:p14="http://schemas.microsoft.com/office/powerpoint/2010/main" val="3837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28C29-028F-4869-9AF7-EF16995F83DA}" type="slidenum">
              <a:rPr lang="en-US" smtClean="0"/>
              <a:pPr/>
              <a:t>11</a:t>
            </a:fld>
            <a:endParaRPr lang="en-US" dirty="0"/>
          </a:p>
        </p:txBody>
      </p:sp>
    </p:spTree>
    <p:extLst>
      <p:ext uri="{BB962C8B-B14F-4D97-AF65-F5344CB8AC3E}">
        <p14:creationId xmlns:p14="http://schemas.microsoft.com/office/powerpoint/2010/main" val="2039650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28C29-028F-4869-9AF7-EF16995F83DA}" type="slidenum">
              <a:rPr lang="en-US" smtClean="0"/>
              <a:pPr/>
              <a:t>34</a:t>
            </a:fld>
            <a:endParaRPr lang="en-US" dirty="0"/>
          </a:p>
        </p:txBody>
      </p:sp>
    </p:spTree>
    <p:extLst>
      <p:ext uri="{BB962C8B-B14F-4D97-AF65-F5344CB8AC3E}">
        <p14:creationId xmlns:p14="http://schemas.microsoft.com/office/powerpoint/2010/main" val="810552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52" name="Group 4"/>
          <p:cNvGrpSpPr>
            <a:grpSpLocks/>
          </p:cNvGrpSpPr>
          <p:nvPr/>
        </p:nvGrpSpPr>
        <p:grpSpPr bwMode="auto">
          <a:xfrm>
            <a:off x="0" y="0"/>
            <a:ext cx="2047875" cy="6858000"/>
            <a:chOff x="0" y="0"/>
            <a:chExt cx="1290" cy="4320"/>
          </a:xfrm>
        </p:grpSpPr>
        <p:sp>
          <p:nvSpPr>
            <p:cNvPr id="2050" name="Rectangle 2"/>
            <p:cNvSpPr>
              <a:spLocks noChangeArrowheads="1"/>
            </p:cNvSpPr>
            <p:nvPr/>
          </p:nvSpPr>
          <p:spPr bwMode="ltGray">
            <a:xfrm>
              <a:off x="1050" y="0"/>
              <a:ext cx="240" cy="4319"/>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dirty="0"/>
            </a:p>
          </p:txBody>
        </p:sp>
        <p:pic>
          <p:nvPicPr>
            <p:cNvPr id="2051" name="Picture 3"/>
            <p:cNvPicPr>
              <a:picLocks noChangeArrowheads="1"/>
            </p:cNvPicPr>
            <p:nvPr/>
          </p:nvPicPr>
          <p:blipFill>
            <a:blip r:embed="rId2" cstate="print"/>
            <a:srcRect/>
            <a:stretch>
              <a:fillRect/>
            </a:stretch>
          </p:blipFill>
          <p:spPr bwMode="ltGray">
            <a:xfrm>
              <a:off x="0" y="0"/>
              <a:ext cx="1048" cy="4320"/>
            </a:xfrm>
            <a:prstGeom prst="rect">
              <a:avLst/>
            </a:prstGeom>
            <a:noFill/>
            <a:ln w="9525">
              <a:noFill/>
              <a:miter lim="800000"/>
              <a:headEnd/>
              <a:tailEnd/>
            </a:ln>
            <a:effectLst/>
          </p:spPr>
        </p:pic>
      </p:grpSp>
      <p:sp>
        <p:nvSpPr>
          <p:cNvPr id="2053" name="Rectangle 5"/>
          <p:cNvSpPr>
            <a:spLocks noGrp="1" noChangeArrowheads="1"/>
          </p:cNvSpPr>
          <p:nvPr>
            <p:ph type="ctrTitle" sz="quarter"/>
          </p:nvPr>
        </p:nvSpPr>
        <p:spPr>
          <a:xfrm>
            <a:off x="1371600" y="2133600"/>
            <a:ext cx="7772400" cy="1143000"/>
          </a:xfrm>
        </p:spPr>
        <p:txBody>
          <a:bodyPr anchor="b"/>
          <a:lstStyle>
            <a:lvl1pPr>
              <a:defRPr/>
            </a:lvl1pPr>
          </a:lstStyle>
          <a:p>
            <a:r>
              <a:rPr lang="en-US" smtClean="0"/>
              <a:t>Click to edit Master title style</a:t>
            </a:r>
            <a:endParaRPr lang="en-US"/>
          </a:p>
        </p:txBody>
      </p:sp>
      <p:sp>
        <p:nvSpPr>
          <p:cNvPr id="2054" name="Rectangle 6"/>
          <p:cNvSpPr>
            <a:spLocks noGrp="1" noChangeArrowheads="1"/>
          </p:cNvSpPr>
          <p:nvPr>
            <p:ph type="subTitle" sz="quarter" idx="1"/>
          </p:nvPr>
        </p:nvSpPr>
        <p:spPr>
          <a:xfrm>
            <a:off x="2057400" y="3886200"/>
            <a:ext cx="6400800" cy="1752600"/>
          </a:xfrm>
        </p:spPr>
        <p:txBody>
          <a:bodyPr/>
          <a:lstStyle>
            <a:lvl1pPr marL="0" indent="0" algn="ctr">
              <a:buFont typeface="Monotype Sorts" charset="2"/>
              <a:buNone/>
              <a:defRPr/>
            </a:lvl1pPr>
          </a:lstStyle>
          <a:p>
            <a:r>
              <a:rPr lang="en-US" smtClean="0"/>
              <a:t>Click to edit Master subtitle style</a:t>
            </a:r>
            <a:endParaRPr lang="en-US"/>
          </a:p>
        </p:txBody>
      </p:sp>
      <p:sp>
        <p:nvSpPr>
          <p:cNvPr id="2055" name="Rectangle 7"/>
          <p:cNvSpPr>
            <a:spLocks noGrp="1" noChangeArrowheads="1"/>
          </p:cNvSpPr>
          <p:nvPr>
            <p:ph type="dt" sz="quarter" idx="2"/>
          </p:nvPr>
        </p:nvSpPr>
        <p:spPr/>
        <p:txBody>
          <a:bodyPr/>
          <a:lstStyle>
            <a:lvl1pPr>
              <a:defRPr/>
            </a:lvl1pPr>
          </a:lstStyle>
          <a:p>
            <a:endParaRPr lang="en-US" dirty="0"/>
          </a:p>
        </p:txBody>
      </p:sp>
      <p:sp>
        <p:nvSpPr>
          <p:cNvPr id="2056" name="Rectangle 8"/>
          <p:cNvSpPr>
            <a:spLocks noGrp="1" noChangeArrowheads="1"/>
          </p:cNvSpPr>
          <p:nvPr>
            <p:ph type="ftr" sz="quarter" idx="3"/>
          </p:nvPr>
        </p:nvSpPr>
        <p:spPr/>
        <p:txBody>
          <a:bodyPr/>
          <a:lstStyle>
            <a:lvl1pPr>
              <a:defRPr/>
            </a:lvl1pPr>
          </a:lstStyle>
          <a:p>
            <a:endParaRPr lang="en-US" dirty="0"/>
          </a:p>
        </p:txBody>
      </p:sp>
      <p:sp>
        <p:nvSpPr>
          <p:cNvPr id="2057" name="Rectangle 9"/>
          <p:cNvSpPr>
            <a:spLocks noGrp="1" noChangeArrowheads="1"/>
          </p:cNvSpPr>
          <p:nvPr>
            <p:ph type="sldNum" sz="quarter" idx="4"/>
          </p:nvPr>
        </p:nvSpPr>
        <p:spPr/>
        <p:txBody>
          <a:bodyPr/>
          <a:lstStyle>
            <a:lvl1pPr>
              <a:defRPr/>
            </a:lvl1pPr>
          </a:lstStyle>
          <a:p>
            <a:fld id="{33B49BE9-307A-4DD0-8438-E5A5904E320F}"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2281014-2100-4CB8-AF1B-1661AC6500DE}"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51E3A97-0D6D-4A39-933B-CD9FF793930A}"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F2E8B1E-3B7C-491B-8801-EBD7C316168C}"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8B72E2A6-E503-4000-9823-99B48E64D2A9}"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C73EB0E6-126F-4B1E-AEA6-10CD24521179}"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3668EF6E-8FE2-4DD5-9636-385F0FC9F847}"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417B48F3-661C-4879-A116-FCCAE0A43482}"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5C5DCEB-AB0D-46CA-B23F-6D8528D5DDFC}"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6175B5E-A821-433F-9047-7829C95235B0}"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45720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45720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E062DF8-14E4-4563-B60A-F9D7C7475F19}"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8" name="Group 4"/>
          <p:cNvGrpSpPr>
            <a:grpSpLocks/>
          </p:cNvGrpSpPr>
          <p:nvPr/>
        </p:nvGrpSpPr>
        <p:grpSpPr bwMode="auto">
          <a:xfrm>
            <a:off x="0" y="0"/>
            <a:ext cx="2047875" cy="6858000"/>
            <a:chOff x="0" y="0"/>
            <a:chExt cx="1290" cy="4320"/>
          </a:xfrm>
        </p:grpSpPr>
        <p:sp>
          <p:nvSpPr>
            <p:cNvPr id="1026" name="Rectangle 2"/>
            <p:cNvSpPr>
              <a:spLocks noChangeArrowheads="1"/>
            </p:cNvSpPr>
            <p:nvPr/>
          </p:nvSpPr>
          <p:spPr bwMode="ltGray">
            <a:xfrm>
              <a:off x="1050" y="0"/>
              <a:ext cx="240" cy="4319"/>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dirty="0"/>
            </a:p>
          </p:txBody>
        </p:sp>
        <p:pic>
          <p:nvPicPr>
            <p:cNvPr id="1027" name="Picture 3"/>
            <p:cNvPicPr>
              <a:picLocks noChangeArrowheads="1"/>
            </p:cNvPicPr>
            <p:nvPr/>
          </p:nvPicPr>
          <p:blipFill>
            <a:blip r:embed="rId13" cstate="print"/>
            <a:srcRect/>
            <a:stretch>
              <a:fillRect/>
            </a:stretch>
          </p:blipFill>
          <p:spPr bwMode="ltGray">
            <a:xfrm>
              <a:off x="0" y="0"/>
              <a:ext cx="1048" cy="4320"/>
            </a:xfrm>
            <a:prstGeom prst="rect">
              <a:avLst/>
            </a:prstGeom>
            <a:noFill/>
            <a:ln w="9525">
              <a:noFill/>
              <a:miter lim="800000"/>
              <a:headEnd/>
              <a:tailEnd/>
            </a:ln>
            <a:effectLst/>
          </p:spPr>
        </p:pic>
      </p:grpSp>
      <p:sp>
        <p:nvSpPr>
          <p:cNvPr id="1029" name="Rectangle 5"/>
          <p:cNvSpPr>
            <a:spLocks noGrp="1" noChangeArrowheads="1"/>
          </p:cNvSpPr>
          <p:nvPr>
            <p:ph type="title"/>
          </p:nvPr>
        </p:nvSpPr>
        <p:spPr bwMode="auto">
          <a:xfrm>
            <a:off x="1371600" y="4572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30" name="Rectangle 6"/>
          <p:cNvSpPr>
            <a:spLocks noGrp="1" noChangeArrowheads="1"/>
          </p:cNvSpPr>
          <p:nvPr>
            <p:ph type="body" idx="1"/>
          </p:nvPr>
        </p:nvSpPr>
        <p:spPr bwMode="auto">
          <a:xfrm>
            <a:off x="1371600" y="19812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Grp="1" noChangeArrowheads="1"/>
          </p:cNvSpPr>
          <p:nvPr>
            <p:ph type="dt" sz="half" idx="2"/>
          </p:nvPr>
        </p:nvSpPr>
        <p:spPr bwMode="auto">
          <a:xfrm>
            <a:off x="76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hlink"/>
                </a:solidFill>
              </a:defRPr>
            </a:lvl1pPr>
          </a:lstStyle>
          <a:p>
            <a:endParaRPr lang="en-US" dirty="0"/>
          </a:p>
        </p:txBody>
      </p:sp>
      <p:sp>
        <p:nvSpPr>
          <p:cNvPr id="103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endParaRPr lang="en-US" dirty="0"/>
          </a:p>
        </p:txBody>
      </p:sp>
      <p:sp>
        <p:nvSpPr>
          <p:cNvPr id="1033" name="Rectangle 9"/>
          <p:cNvSpPr>
            <a:spLocks noGrp="1" noChangeArrowheads="1"/>
          </p:cNvSpPr>
          <p:nvPr>
            <p:ph type="sldNum" sz="quarter" idx="4"/>
          </p:nvPr>
        </p:nvSpPr>
        <p:spPr bwMode="auto">
          <a:xfrm>
            <a:off x="7162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fld id="{12751052-EBDE-491B-8C36-B05270693171}" type="slidenum">
              <a:rPr lang="en-US"/>
              <a:pPr/>
              <a:t>‹#›</a:t>
            </a:fld>
            <a:endParaRPr lang="en-US" dirty="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hlink"/>
        </a:buClr>
        <a:buSzPct val="70000"/>
        <a:buFont typeface="Monotype Sorts" charset="2"/>
        <a:buChar char="l"/>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8000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SzPct val="100000"/>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audio" Target="../media/audio7.wav"/><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7.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371600" y="1143000"/>
            <a:ext cx="7772400" cy="1676400"/>
          </a:xfrm>
        </p:spPr>
        <p:txBody>
          <a:bodyPr/>
          <a:lstStyle/>
          <a:p>
            <a:pPr algn="ctr"/>
            <a:r>
              <a:rPr lang="en-US" dirty="0" smtClean="0">
                <a:latin typeface="Arial" pitchFamily="34" charset="0"/>
                <a:cs typeface="Arial" pitchFamily="34" charset="0"/>
              </a:rPr>
              <a:t>HCAFA  IEA/NEA </a:t>
            </a:r>
            <a:br>
              <a:rPr lang="en-US" dirty="0" smtClean="0">
                <a:latin typeface="Arial" pitchFamily="34" charset="0"/>
                <a:cs typeface="Arial" pitchFamily="34" charset="0"/>
              </a:rPr>
            </a:br>
            <a:r>
              <a:rPr lang="en-US" dirty="0" smtClean="0">
                <a:latin typeface="Arial" pitchFamily="34" charset="0"/>
                <a:cs typeface="Arial" pitchFamily="34" charset="0"/>
              </a:rPr>
              <a:t>Contract Ratification Meeting </a:t>
            </a:r>
            <a:br>
              <a:rPr lang="en-US" dirty="0" smtClean="0">
                <a:latin typeface="Arial" pitchFamily="34" charset="0"/>
                <a:cs typeface="Arial" pitchFamily="34" charset="0"/>
              </a:rPr>
            </a:br>
            <a:r>
              <a:rPr lang="en-US" dirty="0" smtClean="0">
                <a:latin typeface="Arial" pitchFamily="34" charset="0"/>
                <a:cs typeface="Arial" pitchFamily="34" charset="0"/>
              </a:rPr>
              <a:t>Information and Celebration</a:t>
            </a:r>
            <a:endParaRPr lang="en-US" dirty="0">
              <a:latin typeface="Arial" pitchFamily="34" charset="0"/>
              <a:cs typeface="Arial" pitchFamily="34" charset="0"/>
            </a:endParaRPr>
          </a:p>
        </p:txBody>
      </p:sp>
      <p:sp>
        <p:nvSpPr>
          <p:cNvPr id="3" name="Subtitle 2"/>
          <p:cNvSpPr>
            <a:spLocks noGrp="1"/>
          </p:cNvSpPr>
          <p:nvPr>
            <p:ph type="subTitle" sz="quarter" idx="1"/>
          </p:nvPr>
        </p:nvSpPr>
        <p:spPr/>
        <p:txBody>
          <a:bodyPr/>
          <a:lstStyle/>
          <a:p>
            <a:r>
              <a:rPr lang="en-US" dirty="0" smtClean="0">
                <a:latin typeface="Arial" pitchFamily="34" charset="0"/>
                <a:cs typeface="Arial" pitchFamily="34" charset="0"/>
              </a:rPr>
              <a:t>February 3</a:t>
            </a:r>
            <a:r>
              <a:rPr lang="en-US" baseline="30000" dirty="0" smtClean="0">
                <a:latin typeface="Arial" pitchFamily="34" charset="0"/>
                <a:cs typeface="Arial" pitchFamily="34" charset="0"/>
              </a:rPr>
              <a:t>rd</a:t>
            </a:r>
            <a:r>
              <a:rPr lang="en-US" dirty="0" smtClean="0">
                <a:latin typeface="Arial" pitchFamily="34" charset="0"/>
                <a:cs typeface="Arial" pitchFamily="34" charset="0"/>
              </a:rPr>
              <a:t> 2017</a:t>
            </a:r>
          </a:p>
          <a:p>
            <a:r>
              <a:rPr lang="en-US" dirty="0" smtClean="0">
                <a:latin typeface="Arial" pitchFamily="34" charset="0"/>
                <a:cs typeface="Arial" pitchFamily="34" charset="0"/>
              </a:rPr>
              <a:t>Room     L221</a:t>
            </a:r>
            <a:endParaRPr lang="en-US" dirty="0">
              <a:latin typeface="Arial" pitchFamily="34" charset="0"/>
              <a:cs typeface="Arial" pitchFamily="34" charset="0"/>
            </a:endParaRPr>
          </a:p>
        </p:txBody>
      </p:sp>
    </p:spTree>
  </p:cSld>
  <p:clrMapOvr>
    <a:masterClrMapping/>
  </p:clrMapOvr>
  <p:transition>
    <p:wedge/>
    <p:sndAc>
      <p:stSnd>
        <p:snd r:embed="rId2" name="drumroll.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467600" cy="1143000"/>
          </a:xfrm>
        </p:spPr>
        <p:txBody>
          <a:bodyPr/>
          <a:lstStyle/>
          <a:p>
            <a:r>
              <a:rPr lang="en-US" dirty="0" smtClean="0">
                <a:latin typeface="Arial" pitchFamily="34" charset="0"/>
                <a:cs typeface="Arial" pitchFamily="34" charset="0"/>
              </a:rPr>
              <a:t>HCAFA Negotiations Team</a:t>
            </a:r>
            <a:endParaRPr lang="en-US" dirty="0">
              <a:latin typeface="Arial" pitchFamily="34" charset="0"/>
              <a:cs typeface="Arial" pitchFamily="34" charset="0"/>
            </a:endParaRPr>
          </a:p>
        </p:txBody>
      </p:sp>
      <p:sp>
        <p:nvSpPr>
          <p:cNvPr id="3" name="Content Placeholder 2"/>
          <p:cNvSpPr>
            <a:spLocks noGrp="1"/>
          </p:cNvSpPr>
          <p:nvPr>
            <p:ph idx="1"/>
          </p:nvPr>
        </p:nvSpPr>
        <p:spPr>
          <a:xfrm>
            <a:off x="1752600" y="1981200"/>
            <a:ext cx="7391400" cy="4114800"/>
          </a:xfrm>
        </p:spPr>
        <p:txBody>
          <a:bodyPr/>
          <a:lstStyle/>
          <a:p>
            <a:r>
              <a:rPr lang="en-US" dirty="0" smtClean="0">
                <a:latin typeface="+mj-lt"/>
              </a:rPr>
              <a:t>Crystal Bush     Lead Negotiator</a:t>
            </a:r>
          </a:p>
          <a:p>
            <a:r>
              <a:rPr lang="en-US" dirty="0" smtClean="0">
                <a:latin typeface="+mj-lt"/>
              </a:rPr>
              <a:t>Charmian  Tashjian   President</a:t>
            </a:r>
          </a:p>
          <a:p>
            <a:r>
              <a:rPr lang="en-US" dirty="0" smtClean="0">
                <a:latin typeface="+mj-lt"/>
              </a:rPr>
              <a:t>Stuart Templeton   Career / Prof Dev Rep</a:t>
            </a:r>
          </a:p>
          <a:p>
            <a:r>
              <a:rPr lang="en-US" dirty="0" smtClean="0">
                <a:latin typeface="+mj-lt"/>
              </a:rPr>
              <a:t>Marybeth Linse    Member at Large</a:t>
            </a:r>
          </a:p>
          <a:p>
            <a:r>
              <a:rPr lang="en-US" dirty="0" smtClean="0">
                <a:latin typeface="+mj-lt"/>
              </a:rPr>
              <a:t>Amy Kunz     IEA UniServ Director</a:t>
            </a:r>
          </a:p>
          <a:p>
            <a:endParaRPr lang="en-US" dirty="0"/>
          </a:p>
        </p:txBody>
      </p:sp>
    </p:spTree>
  </p:cSld>
  <p:clrMapOvr>
    <a:masterClrMapping/>
  </p:clrMapOvr>
  <p:transition>
    <p:wedge/>
    <p:sndAc>
      <p:stSnd>
        <p:snd r:embed="rId2" name="applause.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7391400" cy="1143000"/>
          </a:xfrm>
        </p:spPr>
        <p:txBody>
          <a:bodyPr/>
          <a:lstStyle/>
          <a:p>
            <a:pPr algn="ctr"/>
            <a:r>
              <a:rPr lang="en-US" dirty="0" smtClean="0">
                <a:latin typeface="Arial" pitchFamily="34" charset="0"/>
                <a:cs typeface="Arial" pitchFamily="34" charset="0"/>
              </a:rPr>
              <a:t>HCAFA </a:t>
            </a:r>
            <a:br>
              <a:rPr lang="en-US" dirty="0" smtClean="0">
                <a:latin typeface="Arial" pitchFamily="34" charset="0"/>
                <a:cs typeface="Arial" pitchFamily="34" charset="0"/>
              </a:rPr>
            </a:br>
            <a:r>
              <a:rPr lang="en-US" dirty="0" smtClean="0">
                <a:latin typeface="Arial" pitchFamily="34" charset="0"/>
                <a:cs typeface="Arial" pitchFamily="34" charset="0"/>
              </a:rPr>
              <a:t>Negotiation Support Team</a:t>
            </a:r>
            <a:endParaRPr lang="en-US" dirty="0">
              <a:latin typeface="Arial" pitchFamily="34" charset="0"/>
              <a:cs typeface="Arial" pitchFamily="34" charset="0"/>
            </a:endParaRPr>
          </a:p>
        </p:txBody>
      </p:sp>
      <p:sp>
        <p:nvSpPr>
          <p:cNvPr id="3" name="Content Placeholder 2"/>
          <p:cNvSpPr>
            <a:spLocks noGrp="1"/>
          </p:cNvSpPr>
          <p:nvPr>
            <p:ph idx="1"/>
          </p:nvPr>
        </p:nvSpPr>
        <p:spPr>
          <a:xfrm>
            <a:off x="1752600" y="1981200"/>
            <a:ext cx="7391400" cy="4114800"/>
          </a:xfrm>
        </p:spPr>
        <p:txBody>
          <a:bodyPr/>
          <a:lstStyle/>
          <a:p>
            <a:r>
              <a:rPr lang="en-US" dirty="0" smtClean="0"/>
              <a:t>Janice Cutler         Math/Science div rep</a:t>
            </a:r>
          </a:p>
          <a:p>
            <a:r>
              <a:rPr lang="en-US" dirty="0" smtClean="0"/>
              <a:t>Arlene Bublick      Secretary/ retired</a:t>
            </a:r>
          </a:p>
          <a:p>
            <a:r>
              <a:rPr lang="en-US" dirty="0" smtClean="0"/>
              <a:t>Rob Alexander      Treasurer</a:t>
            </a:r>
          </a:p>
          <a:p>
            <a:r>
              <a:rPr lang="en-US" dirty="0" smtClean="0"/>
              <a:t>Taimi Wilk            VP/ Grievance chair</a:t>
            </a:r>
          </a:p>
          <a:p>
            <a:endParaRPr lang="en-US" dirty="0"/>
          </a:p>
          <a:p>
            <a:pPr algn="ctr">
              <a:buNone/>
            </a:pPr>
            <a:r>
              <a:rPr lang="en-US" sz="4400" dirty="0" smtClean="0">
                <a:latin typeface="Arial" pitchFamily="34" charset="0"/>
                <a:cs typeface="Arial" pitchFamily="34" charset="0"/>
              </a:rPr>
              <a:t>A Special Thanks to these Folks !</a:t>
            </a:r>
          </a:p>
          <a:p>
            <a:endParaRPr lang="en-US" dirty="0"/>
          </a:p>
        </p:txBody>
      </p:sp>
    </p:spTree>
  </p:cSld>
  <p:clrMapOvr>
    <a:masterClrMapping/>
  </p:clrMapOvr>
  <p:transition>
    <p:wedge/>
    <p:sndAc>
      <p:stSnd>
        <p:snd r:embed="rId2" name="applause.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467600" cy="1143000"/>
          </a:xfrm>
        </p:spPr>
        <p:txBody>
          <a:bodyPr/>
          <a:lstStyle/>
          <a:p>
            <a:r>
              <a:rPr lang="en-US" sz="3600" dirty="0" smtClean="0">
                <a:latin typeface="Arial" pitchFamily="34" charset="0"/>
                <a:cs typeface="Arial" pitchFamily="34" charset="0"/>
              </a:rPr>
              <a:t>Harper College Negotiating Team</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1981200"/>
            <a:ext cx="7467600" cy="4114800"/>
          </a:xfrm>
        </p:spPr>
        <p:txBody>
          <a:bodyPr/>
          <a:lstStyle/>
          <a:p>
            <a:r>
              <a:rPr lang="en-US" dirty="0" smtClean="0"/>
              <a:t>Judy Marwick       Provost</a:t>
            </a:r>
          </a:p>
          <a:p>
            <a:r>
              <a:rPr lang="en-US" dirty="0" smtClean="0"/>
              <a:t>Roger Spayer        Chief HR Officer</a:t>
            </a:r>
          </a:p>
          <a:p>
            <a:r>
              <a:rPr lang="en-US" dirty="0" smtClean="0"/>
              <a:t>Michael Bates       Assoc. Dean of ATE </a:t>
            </a:r>
          </a:p>
          <a:p>
            <a:r>
              <a:rPr lang="en-US" dirty="0" smtClean="0"/>
              <a:t>Kathryn Rogalski  Dean BUSS</a:t>
            </a:r>
          </a:p>
          <a:p>
            <a:r>
              <a:rPr lang="en-US" dirty="0" smtClean="0"/>
              <a:t>Beverly Riley         HR</a:t>
            </a:r>
          </a:p>
          <a:p>
            <a:r>
              <a:rPr lang="en-US" dirty="0" smtClean="0"/>
              <a:t>Andrea Sokoff       Secretary Provost Ofc</a:t>
            </a:r>
          </a:p>
          <a:p>
            <a:pPr>
              <a:buNone/>
            </a:pPr>
            <a:endParaRPr lang="en-US" dirty="0"/>
          </a:p>
        </p:txBody>
      </p:sp>
    </p:spTree>
  </p:cSld>
  <p:clrMapOvr>
    <a:masterClrMapping/>
  </p:clrMapOvr>
  <p:transition>
    <p:wedge/>
    <p:sndAc>
      <p:stSnd>
        <p:snd r:embed="rId2" name="applause.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1981200"/>
            <a:ext cx="7467600" cy="4114800"/>
          </a:xfrm>
        </p:spPr>
        <p:txBody>
          <a:bodyPr/>
          <a:lstStyle/>
          <a:p>
            <a:r>
              <a:rPr lang="en-US" dirty="0" smtClean="0">
                <a:latin typeface="Arial" pitchFamily="34" charset="0"/>
                <a:cs typeface="Arial" pitchFamily="34" charset="0"/>
              </a:rPr>
              <a:t>Negotiations prep began Fall 2015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Negotiations  began April, 22, 2016</a:t>
            </a:r>
          </a:p>
          <a:p>
            <a:pPr>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We met with the college 20 times</a:t>
            </a:r>
          </a:p>
          <a:p>
            <a:pPr>
              <a:buNone/>
            </a:pPr>
            <a:endParaRPr lang="en-US" dirty="0"/>
          </a:p>
        </p:txBody>
      </p:sp>
    </p:spTree>
  </p:cSld>
  <p:clrMapOvr>
    <a:masterClrMapping/>
  </p:clrMapOvr>
  <p:transition>
    <p:fade thruBlk="1"/>
    <p:sndAc>
      <p:stSnd>
        <p:snd r:embed="rId2" name="whoosh.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543800" cy="1143000"/>
          </a:xfrm>
        </p:spPr>
        <p:txBody>
          <a:bodyPr/>
          <a:lstStyle/>
          <a:p>
            <a:pPr algn="ctr"/>
            <a:r>
              <a:rPr lang="en-US" sz="3600" dirty="0" smtClean="0">
                <a:latin typeface="Arial" pitchFamily="34" charset="0"/>
                <a:cs typeface="Arial" pitchFamily="34" charset="0"/>
              </a:rPr>
              <a:t>New Article 2.5  </a:t>
            </a:r>
            <a:br>
              <a:rPr lang="en-US" sz="3600" dirty="0" smtClean="0">
                <a:latin typeface="Arial" pitchFamily="34" charset="0"/>
                <a:cs typeface="Arial" pitchFamily="34" charset="0"/>
              </a:rPr>
            </a:br>
            <a:r>
              <a:rPr lang="en-US" sz="3600" dirty="0" smtClean="0">
                <a:latin typeface="Arial" pitchFamily="34" charset="0"/>
                <a:cs typeface="Arial" pitchFamily="34" charset="0"/>
              </a:rPr>
              <a:t>Non-Solicitation and Distribution Policies</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2057400"/>
            <a:ext cx="7391400" cy="4648200"/>
          </a:xfrm>
        </p:spPr>
        <p:txBody>
          <a:bodyPr/>
          <a:lstStyle/>
          <a:p>
            <a:r>
              <a:rPr lang="en-US" dirty="0" smtClean="0">
                <a:latin typeface="Arial" pitchFamily="34" charset="0"/>
                <a:cs typeface="Arial" pitchFamily="34" charset="0"/>
              </a:rPr>
              <a:t>Guarantees Association’s right to distribute literature at the college</a:t>
            </a:r>
          </a:p>
          <a:p>
            <a:r>
              <a:rPr lang="en-US" dirty="0" smtClean="0">
                <a:latin typeface="Arial" pitchFamily="34" charset="0"/>
                <a:cs typeface="Arial" pitchFamily="34" charset="0"/>
              </a:rPr>
              <a:t>Under former contract, was memorialized as a </a:t>
            </a:r>
            <a:r>
              <a:rPr lang="en-US" dirty="0" smtClean="0">
                <a:latin typeface="Arial" pitchFamily="34" charset="0"/>
                <a:cs typeface="Arial" pitchFamily="34" charset="0"/>
              </a:rPr>
              <a:t>memorandum of agreement</a:t>
            </a:r>
            <a:endParaRPr lang="en-US" dirty="0">
              <a:latin typeface="Arial" pitchFamily="34" charset="0"/>
              <a:cs typeface="Arial" pitchFamily="34" charset="0"/>
            </a:endParaRPr>
          </a:p>
        </p:txBody>
      </p:sp>
    </p:spTree>
  </p:cSld>
  <p:clrMapOvr>
    <a:masterClrMapping/>
  </p:clrMapOvr>
  <p:transition>
    <p:wipe dir="d"/>
    <p:sndAc>
      <p:stSnd>
        <p:snd r:embed="rId2" name="type.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543800" cy="1143000"/>
          </a:xfrm>
        </p:spPr>
        <p:txBody>
          <a:bodyPr/>
          <a:lstStyle/>
          <a:p>
            <a:pPr algn="ctr"/>
            <a:r>
              <a:rPr lang="en-US" sz="4000" dirty="0" smtClean="0">
                <a:latin typeface="Arial" pitchFamily="34" charset="0"/>
                <a:cs typeface="Arial" pitchFamily="34" charset="0"/>
              </a:rPr>
              <a:t>New Article 3.8 </a:t>
            </a:r>
            <a:br>
              <a:rPr lang="en-US" sz="4000" dirty="0" smtClean="0">
                <a:latin typeface="Arial" pitchFamily="34" charset="0"/>
                <a:cs typeface="Arial" pitchFamily="34" charset="0"/>
              </a:rPr>
            </a:br>
            <a:r>
              <a:rPr lang="en-US" sz="4000" dirty="0" smtClean="0">
                <a:latin typeface="Arial" pitchFamily="34" charset="0"/>
                <a:cs typeface="Arial" pitchFamily="34" charset="0"/>
              </a:rPr>
              <a:t>Orientation Meeting</a:t>
            </a:r>
            <a:endParaRPr lang="en-US" sz="4000" dirty="0">
              <a:latin typeface="Arial" pitchFamily="34" charset="0"/>
              <a:cs typeface="Arial" pitchFamily="34" charset="0"/>
            </a:endParaRPr>
          </a:p>
        </p:txBody>
      </p:sp>
      <p:sp>
        <p:nvSpPr>
          <p:cNvPr id="3" name="Content Placeholder 2"/>
          <p:cNvSpPr>
            <a:spLocks noGrp="1"/>
          </p:cNvSpPr>
          <p:nvPr>
            <p:ph idx="1"/>
          </p:nvPr>
        </p:nvSpPr>
        <p:spPr>
          <a:xfrm>
            <a:off x="1752600" y="2057400"/>
            <a:ext cx="7391400" cy="4648200"/>
          </a:xfrm>
        </p:spPr>
        <p:txBody>
          <a:bodyPr/>
          <a:lstStyle/>
          <a:p>
            <a:r>
              <a:rPr lang="en-US" dirty="0" smtClean="0">
                <a:latin typeface="Arial" pitchFamily="34" charset="0"/>
                <a:cs typeface="Arial" pitchFamily="34" charset="0"/>
              </a:rPr>
              <a:t>The Association now has the guaranteed right to address adjuncts during orientation week meetings</a:t>
            </a:r>
            <a:endParaRPr lang="en-US" dirty="0">
              <a:latin typeface="Arial" pitchFamily="34" charset="0"/>
              <a:cs typeface="Arial" pitchFamily="34" charset="0"/>
            </a:endParaRPr>
          </a:p>
        </p:txBody>
      </p:sp>
    </p:spTree>
    <p:extLst>
      <p:ext uri="{BB962C8B-B14F-4D97-AF65-F5344CB8AC3E}">
        <p14:creationId xmlns:p14="http://schemas.microsoft.com/office/powerpoint/2010/main" val="3183043521"/>
      </p:ext>
    </p:extLst>
  </p:cSld>
  <p:clrMapOvr>
    <a:masterClrMapping/>
  </p:clrMapOvr>
  <p:transition>
    <p:wipe/>
    <p:sndAc>
      <p:stSnd>
        <p:snd r:embed="rId2" name="type.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543800" cy="1143000"/>
          </a:xfrm>
        </p:spPr>
        <p:txBody>
          <a:bodyPr/>
          <a:lstStyle/>
          <a:p>
            <a:pPr algn="ctr"/>
            <a:r>
              <a:rPr lang="en-US" dirty="0" smtClean="0"/>
              <a:t/>
            </a:r>
            <a:br>
              <a:rPr lang="en-US" dirty="0" smtClean="0"/>
            </a:br>
            <a:r>
              <a:rPr lang="en-US" sz="3600" dirty="0" smtClean="0">
                <a:latin typeface="Arial" pitchFamily="34" charset="0"/>
                <a:cs typeface="Arial" pitchFamily="34" charset="0"/>
              </a:rPr>
              <a:t>New Article  3.9</a:t>
            </a:r>
            <a:br>
              <a:rPr lang="en-US" sz="3600" dirty="0" smtClean="0">
                <a:latin typeface="Arial" pitchFamily="34" charset="0"/>
                <a:cs typeface="Arial" pitchFamily="34" charset="0"/>
              </a:rPr>
            </a:br>
            <a:r>
              <a:rPr lang="en-US" sz="3600" dirty="0" smtClean="0">
                <a:latin typeface="Arial" pitchFamily="34" charset="0"/>
                <a:cs typeface="Arial" pitchFamily="34" charset="0"/>
              </a:rPr>
              <a:t>Reassigned Time for </a:t>
            </a:r>
            <a:br>
              <a:rPr lang="en-US" sz="3600" dirty="0" smtClean="0">
                <a:latin typeface="Arial" pitchFamily="34" charset="0"/>
                <a:cs typeface="Arial" pitchFamily="34" charset="0"/>
              </a:rPr>
            </a:br>
            <a:r>
              <a:rPr lang="en-US" sz="3600" dirty="0" smtClean="0">
                <a:latin typeface="Arial" pitchFamily="34" charset="0"/>
                <a:cs typeface="Arial" pitchFamily="34" charset="0"/>
              </a:rPr>
              <a:t>Union Officers</a:t>
            </a:r>
            <a:r>
              <a:rPr lang="en-US" dirty="0" smtClean="0"/>
              <a:t/>
            </a:r>
            <a:br>
              <a:rPr lang="en-US" dirty="0" smtClean="0"/>
            </a:br>
            <a:endParaRPr lang="en-US" dirty="0"/>
          </a:p>
        </p:txBody>
      </p:sp>
      <p:sp>
        <p:nvSpPr>
          <p:cNvPr id="3" name="Content Placeholder 2"/>
          <p:cNvSpPr>
            <a:spLocks noGrp="1"/>
          </p:cNvSpPr>
          <p:nvPr>
            <p:ph idx="1"/>
          </p:nvPr>
        </p:nvSpPr>
        <p:spPr>
          <a:xfrm>
            <a:off x="1752600" y="2057400"/>
            <a:ext cx="7391400" cy="4648200"/>
          </a:xfrm>
        </p:spPr>
        <p:txBody>
          <a:bodyPr/>
          <a:lstStyle/>
          <a:p>
            <a:r>
              <a:rPr lang="en-US" dirty="0">
                <a:latin typeface="Arial" pitchFamily="34" charset="0"/>
                <a:cs typeface="Arial" pitchFamily="34" charset="0"/>
              </a:rPr>
              <a:t>The College agrees to provide four (4) contact hours of reassigned time per year to </a:t>
            </a:r>
            <a:r>
              <a:rPr lang="en-US" dirty="0" smtClean="0">
                <a:latin typeface="Arial" pitchFamily="34" charset="0"/>
                <a:cs typeface="Arial" pitchFamily="34" charset="0"/>
              </a:rPr>
              <a:t>HCAFA</a:t>
            </a:r>
          </a:p>
          <a:p>
            <a:r>
              <a:rPr lang="en-US" dirty="0" smtClean="0">
                <a:latin typeface="Arial" pitchFamily="34" charset="0"/>
                <a:cs typeface="Arial" pitchFamily="34" charset="0"/>
              </a:rPr>
              <a:t>There is a formula for distributing hours for librarians/counselors</a:t>
            </a:r>
            <a:endParaRPr lang="en-US" dirty="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1533012967"/>
      </p:ext>
    </p:extLst>
  </p:cSld>
  <p:clrMapOvr>
    <a:masterClrMapping/>
  </p:clrMapOvr>
  <p:transition>
    <p:wipe dir="r"/>
    <p:sndAc>
      <p:stSnd>
        <p:snd r:embed="rId2" name="type.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543800" cy="1143000"/>
          </a:xfrm>
        </p:spPr>
        <p:txBody>
          <a:bodyPr/>
          <a:lstStyle/>
          <a:p>
            <a:pPr algn="ctr"/>
            <a:r>
              <a:rPr lang="en-US" dirty="0" smtClean="0"/>
              <a:t/>
            </a:r>
            <a:br>
              <a:rPr lang="en-US" dirty="0" smtClean="0"/>
            </a:br>
            <a:r>
              <a:rPr lang="en-US" dirty="0"/>
              <a:t/>
            </a:r>
            <a:br>
              <a:rPr lang="en-US" dirty="0"/>
            </a:br>
            <a:r>
              <a:rPr lang="en-US" dirty="0" smtClean="0"/>
              <a:t/>
            </a:r>
            <a:br>
              <a:rPr lang="en-US" dirty="0" smtClean="0"/>
            </a:br>
            <a:r>
              <a:rPr lang="en-US" sz="3200" dirty="0" smtClean="0">
                <a:latin typeface="Arial" pitchFamily="34" charset="0"/>
                <a:cs typeface="Arial" pitchFamily="34" charset="0"/>
              </a:rPr>
              <a:t>Article 4.2</a:t>
            </a:r>
            <a:br>
              <a:rPr lang="en-US" sz="3200" dirty="0" smtClean="0">
                <a:latin typeface="Arial" pitchFamily="34" charset="0"/>
                <a:cs typeface="Arial" pitchFamily="34" charset="0"/>
              </a:rPr>
            </a:br>
            <a:r>
              <a:rPr lang="en-US" sz="3200" dirty="0" smtClean="0">
                <a:latin typeface="Arial" pitchFamily="34" charset="0"/>
                <a:cs typeface="Arial" pitchFamily="34" charset="0"/>
              </a:rPr>
              <a:t>Office Space, Telephones, and Key/Card Access</a:t>
            </a:r>
            <a:r>
              <a:rPr lang="en-US" dirty="0" smtClean="0"/>
              <a:t/>
            </a:r>
            <a:br>
              <a:rPr lang="en-US" dirty="0" smtClean="0"/>
            </a:br>
            <a:r>
              <a:rPr lang="en-US" dirty="0">
                <a:effectLst/>
              </a:rPr>
              <a:t/>
            </a:r>
            <a:br>
              <a:rPr lang="en-US" dirty="0">
                <a:effectLst/>
              </a:rPr>
            </a:br>
            <a:r>
              <a:rPr lang="en-US" dirty="0" smtClean="0"/>
              <a:t> </a:t>
            </a:r>
            <a:br>
              <a:rPr lang="en-US" dirty="0" smtClean="0"/>
            </a:br>
            <a:endParaRPr lang="en-US" dirty="0"/>
          </a:p>
        </p:txBody>
      </p:sp>
      <p:sp>
        <p:nvSpPr>
          <p:cNvPr id="3" name="Content Placeholder 2"/>
          <p:cNvSpPr>
            <a:spLocks noGrp="1"/>
          </p:cNvSpPr>
          <p:nvPr>
            <p:ph idx="1"/>
          </p:nvPr>
        </p:nvSpPr>
        <p:spPr>
          <a:xfrm>
            <a:off x="1752600" y="2057400"/>
            <a:ext cx="7391400" cy="4648200"/>
          </a:xfrm>
        </p:spPr>
        <p:txBody>
          <a:bodyPr/>
          <a:lstStyle/>
          <a:p>
            <a:r>
              <a:rPr lang="en-US" dirty="0" smtClean="0">
                <a:latin typeface="Arial" pitchFamily="34" charset="0"/>
                <a:cs typeface="Arial" pitchFamily="34" charset="0"/>
              </a:rPr>
              <a:t>All adjuncts have access to all adjunct faculty offices throughout campus.</a:t>
            </a:r>
          </a:p>
          <a:p>
            <a:r>
              <a:rPr lang="en-US" dirty="0" smtClean="0">
                <a:latin typeface="Arial" pitchFamily="34" charset="0"/>
                <a:cs typeface="Arial" pitchFamily="34" charset="0"/>
              </a:rPr>
              <a:t>Language updated to reflect updated use of key cards and other technologies throughout campus</a:t>
            </a:r>
            <a:endParaRPr lang="en-US" dirty="0">
              <a:latin typeface="Arial" pitchFamily="34" charset="0"/>
              <a:cs typeface="Arial" pitchFamily="34" charset="0"/>
            </a:endParaRPr>
          </a:p>
        </p:txBody>
      </p:sp>
    </p:spTree>
    <p:extLst>
      <p:ext uri="{BB962C8B-B14F-4D97-AF65-F5344CB8AC3E}">
        <p14:creationId xmlns:p14="http://schemas.microsoft.com/office/powerpoint/2010/main" val="3936722861"/>
      </p:ext>
    </p:extLst>
  </p:cSld>
  <p:clrMapOvr>
    <a:masterClrMapping/>
  </p:clrMapOvr>
  <p:transition>
    <p:wipe dir="u"/>
    <p:sndAc>
      <p:stSnd>
        <p:snd r:embed="rId2" name="type.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543800" cy="1143000"/>
          </a:xfrm>
        </p:spPr>
        <p:txBody>
          <a:bodyPr/>
          <a:lstStyle/>
          <a:p>
            <a:pPr algn="ctr"/>
            <a:r>
              <a:rPr lang="en-US" dirty="0" smtClean="0"/>
              <a:t/>
            </a:r>
            <a:br>
              <a:rPr lang="en-US" dirty="0" smtClean="0"/>
            </a:br>
            <a:r>
              <a:rPr lang="en-US" dirty="0"/>
              <a:t/>
            </a:r>
            <a:br>
              <a:rPr lang="en-US" dirty="0"/>
            </a:br>
            <a:r>
              <a:rPr lang="en-US" dirty="0" smtClean="0"/>
              <a:t/>
            </a:r>
            <a:br>
              <a:rPr lang="en-US" dirty="0" smtClean="0"/>
            </a:br>
            <a:r>
              <a:rPr lang="en-US" sz="3600" dirty="0" smtClean="0">
                <a:latin typeface="Arial" pitchFamily="34" charset="0"/>
                <a:cs typeface="Arial" pitchFamily="34" charset="0"/>
              </a:rPr>
              <a:t>Article 4.5.A</a:t>
            </a:r>
            <a:br>
              <a:rPr lang="en-US" sz="3600" dirty="0" smtClean="0">
                <a:latin typeface="Arial" pitchFamily="34" charset="0"/>
                <a:cs typeface="Arial" pitchFamily="34" charset="0"/>
              </a:rPr>
            </a:br>
            <a:r>
              <a:rPr lang="en-US" sz="3600" dirty="0" smtClean="0">
                <a:latin typeface="Arial" pitchFamily="34" charset="0"/>
                <a:cs typeface="Arial" pitchFamily="34" charset="0"/>
              </a:rPr>
              <a:t>Paid Leave – Adjunct Teachers</a:t>
            </a:r>
            <a:r>
              <a:rPr lang="en-US" dirty="0" smtClean="0"/>
              <a:t/>
            </a:r>
            <a:br>
              <a:rPr lang="en-US" dirty="0" smtClean="0"/>
            </a:br>
            <a:r>
              <a:rPr lang="en-US" dirty="0">
                <a:effectLst/>
              </a:rPr>
              <a:t/>
            </a:r>
            <a:br>
              <a:rPr lang="en-US" dirty="0">
                <a:effectLst/>
              </a:rPr>
            </a:br>
            <a:r>
              <a:rPr lang="en-US" dirty="0" smtClean="0"/>
              <a:t> </a:t>
            </a:r>
            <a:br>
              <a:rPr lang="en-US" dirty="0" smtClean="0"/>
            </a:br>
            <a:endParaRPr lang="en-US" dirty="0"/>
          </a:p>
        </p:txBody>
      </p:sp>
      <p:sp>
        <p:nvSpPr>
          <p:cNvPr id="3" name="Content Placeholder 2"/>
          <p:cNvSpPr>
            <a:spLocks noGrp="1"/>
          </p:cNvSpPr>
          <p:nvPr>
            <p:ph idx="1"/>
          </p:nvPr>
        </p:nvSpPr>
        <p:spPr>
          <a:xfrm>
            <a:off x="1752600" y="2057400"/>
            <a:ext cx="7391400" cy="4648200"/>
          </a:xfrm>
        </p:spPr>
        <p:txBody>
          <a:bodyPr/>
          <a:lstStyle/>
          <a:p>
            <a:r>
              <a:rPr lang="en-US" dirty="0" smtClean="0">
                <a:latin typeface="Arial" pitchFamily="34" charset="0"/>
                <a:cs typeface="Arial" pitchFamily="34" charset="0"/>
              </a:rPr>
              <a:t>All adjunct teaching faculty teaching a minimum of 3 credit hours will receive one paid sick day and one paid personal day per semester, including summer term.</a:t>
            </a:r>
          </a:p>
          <a:p>
            <a:r>
              <a:rPr lang="en-US" dirty="0" smtClean="0">
                <a:latin typeface="Arial" pitchFamily="34" charset="0"/>
                <a:cs typeface="Arial" pitchFamily="34" charset="0"/>
              </a:rPr>
              <a:t>Reason for leave need not be disclosed</a:t>
            </a:r>
            <a:r>
              <a:rPr lang="en-US" dirty="0" smtClean="0"/>
              <a:t>.  </a:t>
            </a:r>
          </a:p>
        </p:txBody>
      </p:sp>
    </p:spTree>
    <p:extLst>
      <p:ext uri="{BB962C8B-B14F-4D97-AF65-F5344CB8AC3E}">
        <p14:creationId xmlns:p14="http://schemas.microsoft.com/office/powerpoint/2010/main" val="3368868272"/>
      </p:ext>
    </p:extLst>
  </p:cSld>
  <p:clrMapOvr>
    <a:masterClrMapping/>
  </p:clrMapOvr>
  <p:transition>
    <p:sndAc>
      <p:stSnd>
        <p:snd r:embed="rId2" name="type.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543800" cy="1143000"/>
          </a:xfrm>
        </p:spPr>
        <p:txBody>
          <a:bodyPr/>
          <a:lstStyle/>
          <a:p>
            <a:pPr algn="ctr"/>
            <a:r>
              <a:rPr lang="en-US" dirty="0" smtClean="0"/>
              <a:t/>
            </a:r>
            <a:br>
              <a:rPr lang="en-US" dirty="0" smtClean="0"/>
            </a:br>
            <a:r>
              <a:rPr lang="en-US" dirty="0"/>
              <a:t/>
            </a:r>
            <a:br>
              <a:rPr lang="en-US" dirty="0"/>
            </a:br>
            <a:r>
              <a:rPr lang="en-US" dirty="0" smtClean="0"/>
              <a:t/>
            </a:r>
            <a:br>
              <a:rPr lang="en-US" dirty="0" smtClean="0"/>
            </a:br>
            <a:r>
              <a:rPr lang="en-US" sz="3600" dirty="0" smtClean="0">
                <a:latin typeface="Arial" pitchFamily="34" charset="0"/>
                <a:cs typeface="Arial" pitchFamily="34" charset="0"/>
              </a:rPr>
              <a:t>Article 4.5.B</a:t>
            </a:r>
            <a:br>
              <a:rPr lang="en-US" sz="3600" dirty="0" smtClean="0">
                <a:latin typeface="Arial" pitchFamily="34" charset="0"/>
                <a:cs typeface="Arial" pitchFamily="34" charset="0"/>
              </a:rPr>
            </a:br>
            <a:r>
              <a:rPr lang="en-US" sz="3600" dirty="0" smtClean="0">
                <a:latin typeface="Arial" pitchFamily="34" charset="0"/>
                <a:cs typeface="Arial" pitchFamily="34" charset="0"/>
              </a:rPr>
              <a:t>Paid Leave – Adjunct Lib/Counselors</a:t>
            </a:r>
            <a:r>
              <a:rPr lang="en-US" dirty="0" smtClean="0"/>
              <a:t/>
            </a:r>
            <a:br>
              <a:rPr lang="en-US" dirty="0" smtClean="0"/>
            </a:br>
            <a:r>
              <a:rPr lang="en-US" dirty="0">
                <a:effectLst/>
              </a:rPr>
              <a:t/>
            </a:r>
            <a:br>
              <a:rPr lang="en-US" dirty="0">
                <a:effectLst/>
              </a:rPr>
            </a:br>
            <a:r>
              <a:rPr lang="en-US" dirty="0" smtClean="0"/>
              <a:t> </a:t>
            </a:r>
            <a:br>
              <a:rPr lang="en-US" dirty="0" smtClean="0"/>
            </a:br>
            <a:endParaRPr lang="en-US" dirty="0"/>
          </a:p>
        </p:txBody>
      </p:sp>
      <p:sp>
        <p:nvSpPr>
          <p:cNvPr id="3" name="Content Placeholder 2"/>
          <p:cNvSpPr>
            <a:spLocks noGrp="1"/>
          </p:cNvSpPr>
          <p:nvPr>
            <p:ph idx="1"/>
          </p:nvPr>
        </p:nvSpPr>
        <p:spPr>
          <a:xfrm>
            <a:off x="1752600" y="1828800"/>
            <a:ext cx="7391400" cy="4876800"/>
          </a:xfrm>
        </p:spPr>
        <p:txBody>
          <a:bodyPr/>
          <a:lstStyle/>
          <a:p>
            <a:r>
              <a:rPr lang="en-US" sz="2400" dirty="0" smtClean="0">
                <a:latin typeface="Arial" pitchFamily="34" charset="0"/>
                <a:cs typeface="Arial" pitchFamily="34" charset="0"/>
              </a:rPr>
              <a:t>All librarians and counselors working at least 160 hours/semester will </a:t>
            </a:r>
            <a:r>
              <a:rPr lang="en-US" sz="2400" dirty="0">
                <a:latin typeface="Arial" pitchFamily="34" charset="0"/>
                <a:cs typeface="Arial" pitchFamily="34" charset="0"/>
              </a:rPr>
              <a:t>accrue paid leave at a rate of five percent (5%) of hours worked</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The paid leave can be used for sick leave, or up to 7 hours (one work day) of personal </a:t>
            </a:r>
            <a:r>
              <a:rPr lang="en-US" sz="2400" dirty="0">
                <a:latin typeface="Arial" pitchFamily="34" charset="0"/>
                <a:cs typeface="Arial" pitchFamily="34" charset="0"/>
              </a:rPr>
              <a:t>leave each semester. </a:t>
            </a:r>
            <a:r>
              <a:rPr lang="en-US" sz="2400" dirty="0" smtClean="0">
                <a:latin typeface="Arial" pitchFamily="34" charset="0"/>
                <a:cs typeface="Arial" pitchFamily="34" charset="0"/>
              </a:rPr>
              <a:t>Reason for leave need not be disclosed.  </a:t>
            </a:r>
          </a:p>
          <a:p>
            <a:r>
              <a:rPr lang="en-US" sz="2400" dirty="0">
                <a:latin typeface="Arial" pitchFamily="34" charset="0"/>
                <a:cs typeface="Arial" pitchFamily="34" charset="0"/>
              </a:rPr>
              <a:t>Up to a maximum of seven (7) hours of paid leave may be carried </a:t>
            </a:r>
            <a:r>
              <a:rPr lang="en-US" sz="2400" dirty="0" smtClean="0">
                <a:latin typeface="Arial" pitchFamily="34" charset="0"/>
                <a:cs typeface="Arial" pitchFamily="34" charset="0"/>
              </a:rPr>
              <a:t>into </a:t>
            </a:r>
            <a:r>
              <a:rPr lang="en-US" sz="2400" dirty="0">
                <a:latin typeface="Arial" pitchFamily="34" charset="0"/>
                <a:cs typeface="Arial" pitchFamily="34" charset="0"/>
              </a:rPr>
              <a:t>the next consecutive semester or summer term. </a:t>
            </a:r>
            <a:endParaRPr lang="en-US" sz="2400" dirty="0" smtClean="0">
              <a:latin typeface="Arial" pitchFamily="34" charset="0"/>
              <a:cs typeface="Arial" pitchFamily="34" charset="0"/>
            </a:endParaRPr>
          </a:p>
        </p:txBody>
      </p:sp>
    </p:spTree>
    <p:extLst>
      <p:ext uri="{BB962C8B-B14F-4D97-AF65-F5344CB8AC3E}">
        <p14:creationId xmlns:p14="http://schemas.microsoft.com/office/powerpoint/2010/main" val="3283823407"/>
      </p:ext>
    </p:extLst>
  </p:cSld>
  <p:clrMapOvr>
    <a:masterClrMapping/>
  </p:clrMapOvr>
  <p:transition>
    <p:sndAc>
      <p:stSnd>
        <p:snd r:embed="rId3" name="type.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1143000"/>
          </a:xfrm>
        </p:spPr>
        <p:txBody>
          <a:bodyPr/>
          <a:lstStyle/>
          <a:p>
            <a:pPr algn="ctr"/>
            <a:r>
              <a:rPr lang="en-US" sz="3200" dirty="0" smtClean="0">
                <a:latin typeface="Arial" pitchFamily="34" charset="0"/>
                <a:cs typeface="Arial" pitchFamily="34" charset="0"/>
              </a:rPr>
              <a:t>Article 4.5.C</a:t>
            </a:r>
            <a:br>
              <a:rPr lang="en-US" sz="3200" dirty="0" smtClean="0">
                <a:latin typeface="Arial" pitchFamily="34" charset="0"/>
                <a:cs typeface="Arial" pitchFamily="34" charset="0"/>
              </a:rPr>
            </a:br>
            <a:r>
              <a:rPr lang="en-US" sz="3200" dirty="0" smtClean="0">
                <a:latin typeface="Arial" pitchFamily="34" charset="0"/>
                <a:cs typeface="Arial" pitchFamily="34" charset="0"/>
              </a:rPr>
              <a:t>Special Circumstances Leave - Everyone</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1371600" y="1295400"/>
            <a:ext cx="7772400" cy="5410200"/>
          </a:xfrm>
        </p:spPr>
        <p:txBody>
          <a:bodyPr/>
          <a:lstStyle/>
          <a:p>
            <a:r>
              <a:rPr lang="en-US" sz="2200" dirty="0" smtClean="0">
                <a:latin typeface="Arial" pitchFamily="34" charset="0"/>
                <a:cs typeface="Arial" pitchFamily="34" charset="0"/>
              </a:rPr>
              <a:t>If all paid </a:t>
            </a:r>
            <a:r>
              <a:rPr lang="en-US" sz="2200" dirty="0">
                <a:latin typeface="Arial" pitchFamily="34" charset="0"/>
                <a:cs typeface="Arial" pitchFamily="34" charset="0"/>
              </a:rPr>
              <a:t>leave days are used for circumstances beyond </a:t>
            </a:r>
            <a:r>
              <a:rPr lang="en-US" sz="2200" dirty="0" smtClean="0">
                <a:latin typeface="Arial" pitchFamily="34" charset="0"/>
                <a:cs typeface="Arial" pitchFamily="34" charset="0"/>
              </a:rPr>
              <a:t>employee’s </a:t>
            </a:r>
            <a:r>
              <a:rPr lang="en-US" sz="2200" dirty="0">
                <a:latin typeface="Arial" pitchFamily="34" charset="0"/>
                <a:cs typeface="Arial" pitchFamily="34" charset="0"/>
              </a:rPr>
              <a:t>control, he/she can seek approval </a:t>
            </a:r>
            <a:r>
              <a:rPr lang="en-US" sz="2200" dirty="0" smtClean="0">
                <a:latin typeface="Arial" pitchFamily="34" charset="0"/>
                <a:cs typeface="Arial" pitchFamily="34" charset="0"/>
              </a:rPr>
              <a:t>from </a:t>
            </a:r>
            <a:r>
              <a:rPr lang="en-US" sz="2200" dirty="0">
                <a:latin typeface="Arial" pitchFamily="34" charset="0"/>
                <a:cs typeface="Arial" pitchFamily="34" charset="0"/>
              </a:rPr>
              <a:t>Dean for an additional day to use for a religious holiday, personal illness, or bereavement of an immediate family member</a:t>
            </a:r>
            <a:r>
              <a:rPr lang="en-US" sz="2200" u="sng" dirty="0">
                <a:latin typeface="Arial" pitchFamily="34" charset="0"/>
                <a:cs typeface="Arial" pitchFamily="34" charset="0"/>
              </a:rPr>
              <a:t>,</a:t>
            </a:r>
            <a:r>
              <a:rPr lang="en-US" sz="2200" dirty="0">
                <a:latin typeface="Arial" pitchFamily="34" charset="0"/>
                <a:cs typeface="Arial" pitchFamily="34" charset="0"/>
              </a:rPr>
              <a:t> provided the days fall on the adjunct </a:t>
            </a:r>
            <a:r>
              <a:rPr lang="en-US" sz="2200" dirty="0" smtClean="0">
                <a:latin typeface="Arial" pitchFamily="34" charset="0"/>
                <a:cs typeface="Arial" pitchFamily="34" charset="0"/>
              </a:rPr>
              <a:t>employee’s </a:t>
            </a:r>
            <a:r>
              <a:rPr lang="en-US" sz="2200" dirty="0">
                <a:latin typeface="Arial" pitchFamily="34" charset="0"/>
                <a:cs typeface="Arial" pitchFamily="34" charset="0"/>
              </a:rPr>
              <a:t>regularly scheduled workdays</a:t>
            </a:r>
            <a:r>
              <a:rPr lang="en-US" sz="2200" dirty="0" smtClean="0">
                <a:latin typeface="Arial" pitchFamily="34" charset="0"/>
                <a:cs typeface="Arial" pitchFamily="34" charset="0"/>
              </a:rPr>
              <a:t>.</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If special </a:t>
            </a:r>
            <a:r>
              <a:rPr lang="en-US" sz="2200" dirty="0">
                <a:latin typeface="Arial" pitchFamily="34" charset="0"/>
                <a:cs typeface="Arial" pitchFamily="34" charset="0"/>
              </a:rPr>
              <a:t>circumstances leave is approved </a:t>
            </a:r>
            <a:r>
              <a:rPr lang="en-US" sz="2200" dirty="0" smtClean="0">
                <a:latin typeface="Arial" pitchFamily="34" charset="0"/>
                <a:cs typeface="Arial" pitchFamily="34" charset="0"/>
              </a:rPr>
              <a:t>for </a:t>
            </a:r>
            <a:r>
              <a:rPr lang="en-US" sz="2200" dirty="0">
                <a:latin typeface="Arial" pitchFamily="34" charset="0"/>
                <a:cs typeface="Arial" pitchFamily="34" charset="0"/>
              </a:rPr>
              <a:t>illness, immediate family is defined as qualified dependents or family members living in the adjunct employee’s home for which he/she is the primary caregiver. </a:t>
            </a:r>
            <a:r>
              <a:rPr lang="en-US" sz="2200" dirty="0" smtClean="0">
                <a:latin typeface="Arial" pitchFamily="34" charset="0"/>
                <a:cs typeface="Arial" pitchFamily="34" charset="0"/>
              </a:rPr>
              <a:t> In </a:t>
            </a:r>
            <a:r>
              <a:rPr lang="en-US" sz="2200" dirty="0">
                <a:latin typeface="Arial" pitchFamily="34" charset="0"/>
                <a:cs typeface="Arial" pitchFamily="34" charset="0"/>
              </a:rPr>
              <a:t>the case of an extended illness, an </a:t>
            </a:r>
            <a:r>
              <a:rPr lang="en-US" sz="2200" dirty="0" smtClean="0">
                <a:latin typeface="Arial" pitchFamily="34" charset="0"/>
                <a:cs typeface="Arial" pitchFamily="34" charset="0"/>
              </a:rPr>
              <a:t>adjunct </a:t>
            </a:r>
            <a:r>
              <a:rPr lang="en-US" sz="2200" dirty="0">
                <a:latin typeface="Arial" pitchFamily="34" charset="0"/>
                <a:cs typeface="Arial" pitchFamily="34" charset="0"/>
              </a:rPr>
              <a:t>employee may seek approval of his/her Dean for up to one (1) calendar week absence.  The College may request documentation for such leave. </a:t>
            </a:r>
          </a:p>
          <a:p>
            <a:endParaRPr lang="en-US" sz="2000" dirty="0" smtClean="0"/>
          </a:p>
          <a:p>
            <a:endParaRPr lang="en-US" sz="2000" dirty="0"/>
          </a:p>
          <a:p>
            <a:endParaRPr lang="en-US" dirty="0"/>
          </a:p>
        </p:txBody>
      </p:sp>
    </p:spTree>
    <p:extLst>
      <p:ext uri="{BB962C8B-B14F-4D97-AF65-F5344CB8AC3E}">
        <p14:creationId xmlns:p14="http://schemas.microsoft.com/office/powerpoint/2010/main" val="1919517939"/>
      </p:ext>
    </p:extLst>
  </p:cSld>
  <p:clrMapOvr>
    <a:masterClrMapping/>
  </p:clrMapOvr>
  <p:transition>
    <p:sndAc>
      <p:stSnd>
        <p:snd r:embed="rId2" name="type.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Arial" pitchFamily="34" charset="0"/>
                <a:cs typeface="Arial" pitchFamily="34" charset="0"/>
              </a:rPr>
              <a:t>Article 4.5.D</a:t>
            </a:r>
            <a:br>
              <a:rPr lang="en-US" sz="3600" dirty="0" smtClean="0">
                <a:latin typeface="Arial" pitchFamily="34" charset="0"/>
                <a:cs typeface="Arial" pitchFamily="34" charset="0"/>
              </a:rPr>
            </a:br>
            <a:r>
              <a:rPr lang="en-US" sz="3600" dirty="0" smtClean="0">
                <a:latin typeface="Arial" pitchFamily="34" charset="0"/>
                <a:cs typeface="Arial" pitchFamily="34" charset="0"/>
              </a:rPr>
              <a:t>Union Business</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2057400"/>
            <a:ext cx="7467600" cy="3962400"/>
          </a:xfrm>
        </p:spPr>
        <p:txBody>
          <a:bodyPr/>
          <a:lstStyle/>
          <a:p>
            <a:endParaRPr lang="en-US" sz="2000" dirty="0" smtClean="0"/>
          </a:p>
          <a:p>
            <a:r>
              <a:rPr lang="en-US" dirty="0">
                <a:latin typeface="Arial" pitchFamily="34" charset="0"/>
                <a:cs typeface="Arial" pitchFamily="34" charset="0"/>
              </a:rPr>
              <a:t>The College will provide HCAFA with up to eight (8) paid days each fiscal year (July 1 through June 30) for union business</a:t>
            </a:r>
            <a:r>
              <a:rPr lang="en-US" dirty="0"/>
              <a:t>. </a:t>
            </a:r>
          </a:p>
          <a:p>
            <a:endParaRPr lang="en-US" sz="2000" dirty="0"/>
          </a:p>
          <a:p>
            <a:endParaRPr lang="en-US" dirty="0"/>
          </a:p>
        </p:txBody>
      </p:sp>
    </p:spTree>
    <p:extLst>
      <p:ext uri="{BB962C8B-B14F-4D97-AF65-F5344CB8AC3E}">
        <p14:creationId xmlns:p14="http://schemas.microsoft.com/office/powerpoint/2010/main" val="3428817099"/>
      </p:ext>
    </p:extLst>
  </p:cSld>
  <p:clrMapOvr>
    <a:masterClrMapping/>
  </p:clrMapOvr>
  <p:transition>
    <p:wipe dir="d"/>
    <p:sndAc>
      <p:stSnd>
        <p:snd r:embed="rId2" name="type.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772400" cy="1143000"/>
          </a:xfrm>
        </p:spPr>
        <p:txBody>
          <a:bodyPr/>
          <a:lstStyle/>
          <a:p>
            <a:pPr algn="ctr"/>
            <a:r>
              <a:rPr lang="en-US" sz="3600" dirty="0" smtClean="0">
                <a:latin typeface="Arial" pitchFamily="34" charset="0"/>
                <a:cs typeface="Arial" pitchFamily="34" charset="0"/>
              </a:rPr>
              <a:t>Article 8.1</a:t>
            </a:r>
            <a:br>
              <a:rPr lang="en-US" sz="3600" dirty="0" smtClean="0">
                <a:latin typeface="Arial" pitchFamily="34" charset="0"/>
                <a:cs typeface="Arial" pitchFamily="34" charset="0"/>
              </a:rPr>
            </a:br>
            <a:r>
              <a:rPr lang="en-US" sz="3600" dirty="0" smtClean="0">
                <a:latin typeface="Arial" pitchFamily="34" charset="0"/>
                <a:cs typeface="Arial" pitchFamily="34" charset="0"/>
              </a:rPr>
              <a:t>Evaluations/Observations</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1752600"/>
            <a:ext cx="7467600" cy="4267200"/>
          </a:xfrm>
        </p:spPr>
        <p:txBody>
          <a:bodyPr/>
          <a:lstStyle/>
          <a:p>
            <a:r>
              <a:rPr lang="en-US" dirty="0" smtClean="0">
                <a:latin typeface="Arial" pitchFamily="34" charset="0"/>
                <a:cs typeface="Arial" pitchFamily="34" charset="0"/>
              </a:rPr>
              <a:t>Adjunct teaching faculty now have expanded choices for types of evaluations</a:t>
            </a:r>
          </a:p>
          <a:p>
            <a:r>
              <a:rPr lang="en-US" dirty="0" smtClean="0">
                <a:latin typeface="Arial" pitchFamily="34" charset="0"/>
                <a:cs typeface="Arial" pitchFamily="34" charset="0"/>
              </a:rPr>
              <a:t>SOI’s will not be used as sole method to measure pedagogical effectiveness of an adjunct faculty member</a:t>
            </a:r>
          </a:p>
          <a:p>
            <a:endParaRPr lang="en-US" dirty="0"/>
          </a:p>
          <a:p>
            <a:endParaRPr lang="en-US" sz="2000" dirty="0"/>
          </a:p>
          <a:p>
            <a:endParaRPr lang="en-US" dirty="0"/>
          </a:p>
        </p:txBody>
      </p:sp>
    </p:spTree>
    <p:extLst>
      <p:ext uri="{BB962C8B-B14F-4D97-AF65-F5344CB8AC3E}">
        <p14:creationId xmlns:p14="http://schemas.microsoft.com/office/powerpoint/2010/main" val="3608021596"/>
      </p:ext>
    </p:extLst>
  </p:cSld>
  <p:clrMapOvr>
    <a:masterClrMapping/>
  </p:clrMapOvr>
  <p:transition>
    <p:cut/>
    <p:sndAc>
      <p:stSnd>
        <p:snd r:embed="rId2" name="type.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1143000"/>
          </a:xfrm>
        </p:spPr>
        <p:txBody>
          <a:bodyPr/>
          <a:lstStyle/>
          <a:p>
            <a:pPr algn="ctr"/>
            <a:r>
              <a:rPr lang="en-US" sz="3600" dirty="0" smtClean="0">
                <a:latin typeface="Arial" pitchFamily="34" charset="0"/>
                <a:cs typeface="Arial" pitchFamily="34" charset="0"/>
              </a:rPr>
              <a:t>Article 8.2</a:t>
            </a:r>
            <a:br>
              <a:rPr lang="en-US" sz="3600" dirty="0" smtClean="0">
                <a:latin typeface="Arial" pitchFamily="34" charset="0"/>
                <a:cs typeface="Arial" pitchFamily="34" charset="0"/>
              </a:rPr>
            </a:br>
            <a:r>
              <a:rPr lang="en-US" sz="3600" dirty="0" smtClean="0">
                <a:latin typeface="Arial" pitchFamily="34" charset="0"/>
                <a:cs typeface="Arial" pitchFamily="34" charset="0"/>
              </a:rPr>
              <a:t>Assignments</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1371600"/>
            <a:ext cx="7467600" cy="5486400"/>
          </a:xfrm>
        </p:spPr>
        <p:txBody>
          <a:bodyPr/>
          <a:lstStyle/>
          <a:p>
            <a:r>
              <a:rPr lang="en-US" sz="2200" dirty="0" smtClean="0">
                <a:latin typeface="Arial" pitchFamily="34" charset="0"/>
                <a:cs typeface="Arial" pitchFamily="34" charset="0"/>
              </a:rPr>
              <a:t>1</a:t>
            </a:r>
            <a:r>
              <a:rPr lang="en-US" sz="2200" baseline="30000" dirty="0" smtClean="0">
                <a:latin typeface="Arial" pitchFamily="34" charset="0"/>
                <a:cs typeface="Arial" pitchFamily="34" charset="0"/>
              </a:rPr>
              <a:t>st</a:t>
            </a:r>
            <a:r>
              <a:rPr lang="en-US" sz="2200" dirty="0" smtClean="0">
                <a:latin typeface="Arial" pitchFamily="34" charset="0"/>
                <a:cs typeface="Arial" pitchFamily="34" charset="0"/>
              </a:rPr>
              <a:t>  The college will make a reasonable effort to assign adjunct faculty covered by this agreement at least 3 credit hours</a:t>
            </a:r>
          </a:p>
          <a:p>
            <a:r>
              <a:rPr lang="en-US" sz="2200" dirty="0" smtClean="0">
                <a:latin typeface="Arial" pitchFamily="34" charset="0"/>
                <a:cs typeface="Arial" pitchFamily="34" charset="0"/>
              </a:rPr>
              <a:t>2</a:t>
            </a:r>
            <a:r>
              <a:rPr lang="en-US" sz="2200" baseline="30000" dirty="0" smtClean="0">
                <a:latin typeface="Arial" pitchFamily="34" charset="0"/>
                <a:cs typeface="Arial" pitchFamily="34" charset="0"/>
              </a:rPr>
              <a:t>nd</a:t>
            </a:r>
            <a:r>
              <a:rPr lang="en-US" sz="2200" dirty="0" smtClean="0">
                <a:latin typeface="Arial" pitchFamily="34" charset="0"/>
                <a:cs typeface="Arial" pitchFamily="34" charset="0"/>
              </a:rPr>
              <a:t> College is obligated to make reasonable effort to assign minimum of 9 </a:t>
            </a:r>
            <a:r>
              <a:rPr lang="en-US" sz="2200" dirty="0" smtClean="0">
                <a:latin typeface="Arial" pitchFamily="34" charset="0"/>
                <a:cs typeface="Arial" pitchFamily="34" charset="0"/>
              </a:rPr>
              <a:t>credit hours </a:t>
            </a:r>
            <a:r>
              <a:rPr lang="en-US" sz="2200" dirty="0" smtClean="0">
                <a:latin typeface="Arial" pitchFamily="34" charset="0"/>
                <a:cs typeface="Arial" pitchFamily="34" charset="0"/>
              </a:rPr>
              <a:t>to Level II teachers who request those hours</a:t>
            </a:r>
          </a:p>
          <a:p>
            <a:r>
              <a:rPr lang="en-US" sz="2200" dirty="0" smtClean="0">
                <a:latin typeface="Arial" pitchFamily="34" charset="0"/>
                <a:cs typeface="Arial" pitchFamily="34" charset="0"/>
              </a:rPr>
              <a:t>3</a:t>
            </a:r>
            <a:r>
              <a:rPr lang="en-US" sz="2200" baseline="30000" dirty="0" smtClean="0">
                <a:latin typeface="Arial" pitchFamily="34" charset="0"/>
                <a:cs typeface="Arial" pitchFamily="34" charset="0"/>
              </a:rPr>
              <a:t>rd</a:t>
            </a:r>
            <a:r>
              <a:rPr lang="en-US" sz="2200" dirty="0" smtClean="0">
                <a:latin typeface="Arial" pitchFamily="34" charset="0"/>
                <a:cs typeface="Arial" pitchFamily="34" charset="0"/>
              </a:rPr>
              <a:t> College is obligated to make reasonable effort to assign minimum at least 6 </a:t>
            </a:r>
            <a:r>
              <a:rPr lang="en-US" sz="2200" dirty="0" smtClean="0">
                <a:latin typeface="Arial" pitchFamily="34" charset="0"/>
                <a:cs typeface="Arial" pitchFamily="34" charset="0"/>
              </a:rPr>
              <a:t>credit hours </a:t>
            </a:r>
            <a:r>
              <a:rPr lang="en-US" sz="2200" dirty="0" smtClean="0">
                <a:latin typeface="Arial" pitchFamily="34" charset="0"/>
                <a:cs typeface="Arial" pitchFamily="34" charset="0"/>
              </a:rPr>
              <a:t>to excellent faculty</a:t>
            </a:r>
          </a:p>
          <a:p>
            <a:r>
              <a:rPr lang="en-US" sz="2200" dirty="0" smtClean="0">
                <a:latin typeface="Arial" pitchFamily="34" charset="0"/>
                <a:cs typeface="Arial" pitchFamily="34" charset="0"/>
              </a:rPr>
              <a:t>Assignment will be  made six weeks before start of next semester</a:t>
            </a:r>
          </a:p>
          <a:p>
            <a:r>
              <a:rPr lang="en-US" sz="2200" dirty="0">
                <a:latin typeface="Arial" pitchFamily="34" charset="0"/>
                <a:cs typeface="Arial" pitchFamily="34" charset="0"/>
              </a:rPr>
              <a:t>To demonstrate a “reasonable effort” the College </a:t>
            </a:r>
            <a:r>
              <a:rPr lang="en-US" sz="2200" dirty="0" smtClean="0">
                <a:latin typeface="Arial" pitchFamily="34" charset="0"/>
                <a:cs typeface="Arial" pitchFamily="34" charset="0"/>
              </a:rPr>
              <a:t>must contact </a:t>
            </a:r>
            <a:r>
              <a:rPr lang="en-US" sz="2200" dirty="0">
                <a:latin typeface="Arial" pitchFamily="34" charset="0"/>
                <a:cs typeface="Arial" pitchFamily="34" charset="0"/>
              </a:rPr>
              <a:t>adjunct faculty members via phone and/or the College email </a:t>
            </a:r>
            <a:r>
              <a:rPr lang="en-US" sz="2200" dirty="0" smtClean="0">
                <a:latin typeface="Arial" pitchFamily="34" charset="0"/>
                <a:cs typeface="Arial" pitchFamily="34" charset="0"/>
              </a:rPr>
              <a:t>system </a:t>
            </a:r>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p>
        </p:txBody>
      </p:sp>
    </p:spTree>
    <p:extLst>
      <p:ext uri="{BB962C8B-B14F-4D97-AF65-F5344CB8AC3E}">
        <p14:creationId xmlns:p14="http://schemas.microsoft.com/office/powerpoint/2010/main" val="551056279"/>
      </p:ext>
    </p:extLst>
  </p:cSld>
  <p:clrMapOvr>
    <a:masterClrMapping/>
  </p:clrMapOvr>
  <p:transition>
    <p:dissolve/>
    <p:sndAc>
      <p:stSnd>
        <p:snd r:embed="rId2" name="type.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1143000"/>
          </a:xfrm>
        </p:spPr>
        <p:txBody>
          <a:bodyPr/>
          <a:lstStyle/>
          <a:p>
            <a:pPr algn="ctr"/>
            <a:r>
              <a:rPr lang="en-US" sz="3600" dirty="0" smtClean="0">
                <a:latin typeface="Arial" pitchFamily="34" charset="0"/>
                <a:cs typeface="Arial" pitchFamily="34" charset="0"/>
              </a:rPr>
              <a:t>Article 8.2</a:t>
            </a:r>
            <a:br>
              <a:rPr lang="en-US" sz="3600" dirty="0" smtClean="0">
                <a:latin typeface="Arial" pitchFamily="34" charset="0"/>
                <a:cs typeface="Arial" pitchFamily="34" charset="0"/>
              </a:rPr>
            </a:br>
            <a:r>
              <a:rPr lang="en-US" sz="3600" dirty="0" smtClean="0">
                <a:latin typeface="Arial" pitchFamily="34" charset="0"/>
                <a:cs typeface="Arial" pitchFamily="34" charset="0"/>
              </a:rPr>
              <a:t>Assignments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2057400"/>
            <a:ext cx="7467600" cy="3962400"/>
          </a:xfrm>
        </p:spPr>
        <p:txBody>
          <a:bodyPr/>
          <a:lstStyle/>
          <a:p>
            <a:r>
              <a:rPr lang="en-US" sz="2800" dirty="0" smtClean="0">
                <a:latin typeface="Arial" pitchFamily="34" charset="0"/>
                <a:cs typeface="Arial" pitchFamily="34" charset="0"/>
              </a:rPr>
              <a:t>If College deems a teacher “not excellent” for the purpose of assignments, the College must provide the following to the adjunct faculty member nine weeks prior to start of the next semester:</a:t>
            </a:r>
          </a:p>
          <a:p>
            <a:pPr lvl="1"/>
            <a:r>
              <a:rPr lang="en-US" dirty="0" smtClean="0">
                <a:latin typeface="Arial" pitchFamily="34" charset="0"/>
                <a:cs typeface="Arial" pitchFamily="34" charset="0"/>
              </a:rPr>
              <a:t>1. notice </a:t>
            </a:r>
            <a:r>
              <a:rPr lang="en-US" dirty="0">
                <a:latin typeface="Arial" pitchFamily="34" charset="0"/>
                <a:cs typeface="Arial" pitchFamily="34" charset="0"/>
              </a:rPr>
              <a:t>in writing </a:t>
            </a:r>
            <a:r>
              <a:rPr lang="en-US" dirty="0" smtClean="0">
                <a:latin typeface="Arial" pitchFamily="34" charset="0"/>
                <a:cs typeface="Arial" pitchFamily="34" charset="0"/>
              </a:rPr>
              <a:t>of the </a:t>
            </a:r>
            <a:r>
              <a:rPr lang="en-US" dirty="0">
                <a:latin typeface="Arial" pitchFamily="34" charset="0"/>
                <a:cs typeface="Arial" pitchFamily="34" charset="0"/>
              </a:rPr>
              <a:t>reason for “not excellent” </a:t>
            </a:r>
            <a:r>
              <a:rPr lang="en-US" dirty="0" smtClean="0">
                <a:latin typeface="Arial" pitchFamily="34" charset="0"/>
                <a:cs typeface="Arial" pitchFamily="34" charset="0"/>
              </a:rPr>
              <a:t>status</a:t>
            </a:r>
          </a:p>
          <a:p>
            <a:pPr lvl="1"/>
            <a:r>
              <a:rPr lang="en-US" dirty="0" smtClean="0">
                <a:latin typeface="Arial" pitchFamily="34" charset="0"/>
                <a:cs typeface="Arial" pitchFamily="34" charset="0"/>
              </a:rPr>
              <a:t>2. recommendations </a:t>
            </a:r>
            <a:r>
              <a:rPr lang="en-US" dirty="0">
                <a:latin typeface="Arial" pitchFamily="34" charset="0"/>
                <a:cs typeface="Arial" pitchFamily="34" charset="0"/>
              </a:rPr>
              <a:t>for </a:t>
            </a:r>
            <a:r>
              <a:rPr lang="en-US" dirty="0" smtClean="0">
                <a:latin typeface="Arial" pitchFamily="34" charset="0"/>
                <a:cs typeface="Arial" pitchFamily="34" charset="0"/>
              </a:rPr>
              <a:t>improvement</a:t>
            </a:r>
            <a:endParaRPr lang="en-US" dirty="0">
              <a:latin typeface="Arial" pitchFamily="34" charset="0"/>
              <a:cs typeface="Arial" pitchFamily="34" charset="0"/>
            </a:endParaRPr>
          </a:p>
        </p:txBody>
      </p:sp>
    </p:spTree>
    <p:extLst>
      <p:ext uri="{BB962C8B-B14F-4D97-AF65-F5344CB8AC3E}">
        <p14:creationId xmlns:p14="http://schemas.microsoft.com/office/powerpoint/2010/main" val="479649099"/>
      </p:ext>
    </p:extLst>
  </p:cSld>
  <p:clrMapOvr>
    <a:masterClrMapping/>
  </p:clrMapOvr>
  <p:transition>
    <p:sndAc>
      <p:stSnd>
        <p:snd r:embed="rId2" name="type.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Arial" pitchFamily="34" charset="0"/>
                <a:cs typeface="Arial" pitchFamily="34" charset="0"/>
              </a:rPr>
              <a:t>Article 8.3</a:t>
            </a:r>
            <a:br>
              <a:rPr lang="en-US" sz="3600" dirty="0" smtClean="0">
                <a:latin typeface="Arial" pitchFamily="34" charset="0"/>
                <a:cs typeface="Arial" pitchFamily="34" charset="0"/>
              </a:rPr>
            </a:br>
            <a:r>
              <a:rPr lang="en-US" sz="3600" dirty="0" smtClean="0">
                <a:latin typeface="Arial" pitchFamily="34" charset="0"/>
                <a:cs typeface="Arial" pitchFamily="34" charset="0"/>
              </a:rPr>
              <a:t>Cancellation of Contingent Assignment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2057400"/>
            <a:ext cx="7467600" cy="3962400"/>
          </a:xfrm>
        </p:spPr>
        <p:txBody>
          <a:bodyPr/>
          <a:lstStyle/>
          <a:p>
            <a:r>
              <a:rPr lang="en-US" sz="2400" dirty="0" smtClean="0">
                <a:latin typeface="Arial" pitchFamily="34" charset="0"/>
                <a:cs typeface="Arial" pitchFamily="34" charset="0"/>
              </a:rPr>
              <a:t>Historic entry of “bumping” rights into the contract</a:t>
            </a:r>
          </a:p>
          <a:p>
            <a:r>
              <a:rPr lang="en-US" sz="2400" dirty="0" smtClean="0">
                <a:latin typeface="Arial" pitchFamily="34" charset="0"/>
                <a:cs typeface="Arial" pitchFamily="34" charset="0"/>
              </a:rPr>
              <a:t>If </a:t>
            </a:r>
            <a:r>
              <a:rPr lang="en-US" sz="2400" dirty="0">
                <a:latin typeface="Arial" pitchFamily="34" charset="0"/>
                <a:cs typeface="Arial" pitchFamily="34" charset="0"/>
              </a:rPr>
              <a:t>an adjunct faculty member’s only assignment is withdrawn for whatever </a:t>
            </a:r>
            <a:r>
              <a:rPr lang="en-US" sz="2400" dirty="0" smtClean="0">
                <a:latin typeface="Arial" pitchFamily="34" charset="0"/>
                <a:cs typeface="Arial" pitchFamily="34" charset="0"/>
              </a:rPr>
              <a:t>reason</a:t>
            </a:r>
            <a:r>
              <a:rPr lang="en-US" sz="2400" dirty="0">
                <a:latin typeface="Arial" pitchFamily="34" charset="0"/>
                <a:cs typeface="Arial" pitchFamily="34" charset="0"/>
              </a:rPr>
              <a:t>,</a:t>
            </a:r>
            <a:r>
              <a:rPr lang="en-US" sz="2400" dirty="0" smtClean="0">
                <a:latin typeface="Arial" pitchFamily="34" charset="0"/>
                <a:cs typeface="Arial" pitchFamily="34" charset="0"/>
              </a:rPr>
              <a:t> the </a:t>
            </a:r>
            <a:r>
              <a:rPr lang="en-US" sz="2400" dirty="0">
                <a:latin typeface="Arial" pitchFamily="34" charset="0"/>
                <a:cs typeface="Arial" pitchFamily="34" charset="0"/>
              </a:rPr>
              <a:t>Dean </a:t>
            </a:r>
            <a:r>
              <a:rPr lang="en-US" sz="2400" dirty="0" smtClean="0">
                <a:latin typeface="Arial" pitchFamily="34" charset="0"/>
                <a:cs typeface="Arial" pitchFamily="34" charset="0"/>
              </a:rPr>
              <a:t>must </a:t>
            </a:r>
            <a:r>
              <a:rPr lang="en-US" sz="2400" dirty="0">
                <a:latin typeface="Arial" pitchFamily="34" charset="0"/>
                <a:cs typeface="Arial" pitchFamily="34" charset="0"/>
              </a:rPr>
              <a:t>make a reasonable effort to assign a pending unassigned section of at least three (3) </a:t>
            </a:r>
            <a:r>
              <a:rPr lang="en-US" sz="2400" dirty="0" smtClean="0">
                <a:latin typeface="Arial" pitchFamily="34" charset="0"/>
                <a:cs typeface="Arial" pitchFamily="34" charset="0"/>
              </a:rPr>
              <a:t>credit hours </a:t>
            </a:r>
            <a:r>
              <a:rPr lang="en-US" sz="2400" dirty="0">
                <a:latin typeface="Arial" pitchFamily="34" charset="0"/>
                <a:cs typeface="Arial" pitchFamily="34" charset="0"/>
              </a:rPr>
              <a:t>that is likely to run to the affected adjunct faculty member. </a:t>
            </a:r>
            <a:endParaRPr lang="en-US" sz="2400" dirty="0" smtClean="0">
              <a:latin typeface="Arial" pitchFamily="34" charset="0"/>
              <a:cs typeface="Arial" pitchFamily="34" charset="0"/>
            </a:endParaRPr>
          </a:p>
          <a:p>
            <a:endParaRPr lang="en-US" sz="2400" dirty="0"/>
          </a:p>
        </p:txBody>
      </p:sp>
    </p:spTree>
    <p:extLst>
      <p:ext uri="{BB962C8B-B14F-4D97-AF65-F5344CB8AC3E}">
        <p14:creationId xmlns:p14="http://schemas.microsoft.com/office/powerpoint/2010/main" val="273877316"/>
      </p:ext>
    </p:extLst>
  </p:cSld>
  <p:clrMapOvr>
    <a:masterClrMapping/>
  </p:clrMapOvr>
  <p:transition>
    <p:wipe dir="d"/>
    <p:sndAc>
      <p:stSnd>
        <p:snd r:embed="rId2" name="type.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772400" cy="1143000"/>
          </a:xfrm>
        </p:spPr>
        <p:txBody>
          <a:bodyPr/>
          <a:lstStyle/>
          <a:p>
            <a:pPr algn="ctr"/>
            <a:r>
              <a:rPr lang="en-US" sz="3200" dirty="0" smtClean="0">
                <a:latin typeface="Arial" pitchFamily="34" charset="0"/>
                <a:cs typeface="Arial" pitchFamily="34" charset="0"/>
              </a:rPr>
              <a:t>Article 8.3</a:t>
            </a:r>
            <a:br>
              <a:rPr lang="en-US" sz="3200" dirty="0" smtClean="0">
                <a:latin typeface="Arial" pitchFamily="34" charset="0"/>
                <a:cs typeface="Arial" pitchFamily="34" charset="0"/>
              </a:rPr>
            </a:br>
            <a:r>
              <a:rPr lang="en-US" sz="3200" dirty="0" smtClean="0">
                <a:latin typeface="Arial" pitchFamily="34" charset="0"/>
                <a:cs typeface="Arial" pitchFamily="34" charset="0"/>
              </a:rPr>
              <a:t>Cancellation of Contingent Assignment (cont.)</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1676400" y="1524000"/>
            <a:ext cx="7467600" cy="5334000"/>
          </a:xfrm>
        </p:spPr>
        <p:txBody>
          <a:bodyPr/>
          <a:lstStyle/>
          <a:p>
            <a:r>
              <a:rPr lang="en-US" sz="2400" dirty="0">
                <a:latin typeface="Arial" pitchFamily="34" charset="0"/>
                <a:cs typeface="Arial" pitchFamily="34" charset="0"/>
              </a:rPr>
              <a:t>If no unassigned sections </a:t>
            </a:r>
            <a:r>
              <a:rPr lang="en-US" sz="2400" dirty="0" smtClean="0">
                <a:latin typeface="Arial" pitchFamily="34" charset="0"/>
                <a:cs typeface="Arial" pitchFamily="34" charset="0"/>
              </a:rPr>
              <a:t>available,  Dean reassigns </a:t>
            </a:r>
            <a:r>
              <a:rPr lang="en-US" sz="2400" dirty="0">
                <a:latin typeface="Arial" pitchFamily="34" charset="0"/>
                <a:cs typeface="Arial" pitchFamily="34" charset="0"/>
              </a:rPr>
              <a:t>a section assigned to a non-unit eligible adjunct faculty member providing the reassigned class is not the only class assigned to the non-unit adjunct faculty member</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 If </a:t>
            </a:r>
            <a:r>
              <a:rPr lang="en-US" sz="2400" dirty="0">
                <a:latin typeface="Arial" pitchFamily="34" charset="0"/>
                <a:cs typeface="Arial" pitchFamily="34" charset="0"/>
              </a:rPr>
              <a:t>no section is available, </a:t>
            </a:r>
            <a:r>
              <a:rPr lang="en-US" sz="2400" dirty="0" smtClean="0">
                <a:latin typeface="Arial" pitchFamily="34" charset="0"/>
                <a:cs typeface="Arial" pitchFamily="34" charset="0"/>
              </a:rPr>
              <a:t>Dean must </a:t>
            </a:r>
            <a:r>
              <a:rPr lang="en-US" sz="2400" dirty="0">
                <a:latin typeface="Arial" pitchFamily="34" charset="0"/>
                <a:cs typeface="Arial" pitchFamily="34" charset="0"/>
              </a:rPr>
              <a:t>request </a:t>
            </a:r>
            <a:r>
              <a:rPr lang="en-US" sz="2400" dirty="0" smtClean="0">
                <a:latin typeface="Arial" pitchFamily="34" charset="0"/>
                <a:cs typeface="Arial" pitchFamily="34" charset="0"/>
              </a:rPr>
              <a:t>voluntary </a:t>
            </a:r>
            <a:r>
              <a:rPr lang="en-US" sz="2400" dirty="0">
                <a:latin typeface="Arial" pitchFamily="34" charset="0"/>
                <a:cs typeface="Arial" pitchFamily="34" charset="0"/>
              </a:rPr>
              <a:t>reassignment of a full-time instructor’s overload assignment.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a:t>
            </a:r>
            <a:r>
              <a:rPr lang="en-US" sz="2400" dirty="0">
                <a:latin typeface="Arial" pitchFamily="34" charset="0"/>
                <a:cs typeface="Arial" pitchFamily="34" charset="0"/>
              </a:rPr>
              <a:t>no reassignment of a full-time instructor’s overload assignment is possible, </a:t>
            </a:r>
            <a:r>
              <a:rPr lang="en-US" sz="2400" dirty="0" smtClean="0">
                <a:latin typeface="Arial" pitchFamily="34" charset="0"/>
                <a:cs typeface="Arial" pitchFamily="34" charset="0"/>
              </a:rPr>
              <a:t>Dean must </a:t>
            </a:r>
            <a:r>
              <a:rPr lang="en-US" sz="2400" dirty="0">
                <a:latin typeface="Arial" pitchFamily="34" charset="0"/>
                <a:cs typeface="Arial" pitchFamily="34" charset="0"/>
              </a:rPr>
              <a:t>request a voluntary reassignment of unit-eligible adjunct faculty members. </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411657015"/>
      </p:ext>
    </p:extLst>
  </p:cSld>
  <p:clrMapOvr>
    <a:masterClrMapping/>
  </p:clrMapOvr>
  <p:transition>
    <p:sndAc>
      <p:stSnd>
        <p:snd r:embed="rId2" name="type.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7620000" cy="1981200"/>
          </a:xfrm>
        </p:spPr>
        <p:txBody>
          <a:bodyPr/>
          <a:lstStyle/>
          <a:p>
            <a:pPr algn="ctr"/>
            <a:r>
              <a:rPr lang="en-US" sz="3600" dirty="0" smtClean="0">
                <a:latin typeface="Arial" pitchFamily="34" charset="0"/>
                <a:cs typeface="Arial" pitchFamily="34" charset="0"/>
              </a:rPr>
              <a:t>Article 8.3</a:t>
            </a:r>
            <a:br>
              <a:rPr lang="en-US" sz="3600" dirty="0" smtClean="0">
                <a:latin typeface="Arial" pitchFamily="34" charset="0"/>
                <a:cs typeface="Arial" pitchFamily="34" charset="0"/>
              </a:rPr>
            </a:br>
            <a:r>
              <a:rPr lang="en-US" sz="3600" dirty="0" smtClean="0">
                <a:latin typeface="Arial" pitchFamily="34" charset="0"/>
                <a:cs typeface="Arial" pitchFamily="34" charset="0"/>
              </a:rPr>
              <a:t>Cancellation of Contingent Assignment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2438400"/>
            <a:ext cx="7467600" cy="4419600"/>
          </a:xfrm>
        </p:spPr>
        <p:txBody>
          <a:bodyPr/>
          <a:lstStyle/>
          <a:p>
            <a:r>
              <a:rPr lang="en-US" sz="2800" dirty="0">
                <a:latin typeface="Arial" pitchFamily="34" charset="0"/>
                <a:cs typeface="Arial" pitchFamily="34" charset="0"/>
              </a:rPr>
              <a:t>If no reassignment options are available, HCAFA may request a meeting for the College to demonstrate reasons for non-reassignment. </a:t>
            </a:r>
          </a:p>
          <a:p>
            <a:endParaRPr lang="en-US" sz="2400" dirty="0"/>
          </a:p>
        </p:txBody>
      </p:sp>
    </p:spTree>
    <p:extLst>
      <p:ext uri="{BB962C8B-B14F-4D97-AF65-F5344CB8AC3E}">
        <p14:creationId xmlns:p14="http://schemas.microsoft.com/office/powerpoint/2010/main" val="1862902502"/>
      </p:ext>
    </p:extLst>
  </p:cSld>
  <p:clrMapOvr>
    <a:masterClrMapping/>
  </p:clrMapOvr>
  <p:transition>
    <p:sndAc>
      <p:stSnd>
        <p:snd r:embed="rId2" name="type.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7620000" cy="1981200"/>
          </a:xfrm>
        </p:spPr>
        <p:txBody>
          <a:bodyPr/>
          <a:lstStyle/>
          <a:p>
            <a:pPr algn="ctr"/>
            <a:r>
              <a:rPr lang="en-US" sz="3200" dirty="0" smtClean="0">
                <a:latin typeface="Arial" pitchFamily="34" charset="0"/>
                <a:cs typeface="Arial" pitchFamily="34" charset="0"/>
              </a:rPr>
              <a:t>Article 9.5</a:t>
            </a:r>
            <a:br>
              <a:rPr lang="en-US" sz="3200" dirty="0" smtClean="0">
                <a:latin typeface="Arial" pitchFamily="34" charset="0"/>
                <a:cs typeface="Arial" pitchFamily="34" charset="0"/>
              </a:rPr>
            </a:br>
            <a:r>
              <a:rPr lang="en-US" sz="3200" dirty="0" smtClean="0">
                <a:latin typeface="Arial" pitchFamily="34" charset="0"/>
                <a:cs typeface="Arial" pitchFamily="34" charset="0"/>
              </a:rPr>
              <a:t>Online or Blended Course Development and Teaching</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1676400" y="1981200"/>
            <a:ext cx="7467600" cy="4876800"/>
          </a:xfrm>
        </p:spPr>
        <p:txBody>
          <a:bodyPr/>
          <a:lstStyle/>
          <a:p>
            <a:r>
              <a:rPr lang="en-US" sz="2800" dirty="0">
                <a:latin typeface="Arial" pitchFamily="34" charset="0"/>
                <a:cs typeface="Arial" pitchFamily="34" charset="0"/>
              </a:rPr>
              <a:t>Compensation will be paid after the course design review and prior to teaching the course for the first time. </a:t>
            </a:r>
            <a:endParaRPr lang="en-US" sz="2800" dirty="0" smtClean="0">
              <a:latin typeface="Arial" pitchFamily="34" charset="0"/>
              <a:cs typeface="Arial" pitchFamily="34" charset="0"/>
            </a:endParaRPr>
          </a:p>
          <a:p>
            <a:r>
              <a:rPr lang="en-US" sz="2800" dirty="0">
                <a:latin typeface="Arial" pitchFamily="34" charset="0"/>
                <a:cs typeface="Arial" pitchFamily="34" charset="0"/>
              </a:rPr>
              <a:t>Adjunct faculty who have not taught online at the College previously must complete one of the approved professional development courses </a:t>
            </a:r>
            <a:r>
              <a:rPr lang="en-US" sz="2800" dirty="0" smtClean="0">
                <a:latin typeface="Arial" pitchFamily="34" charset="0"/>
                <a:cs typeface="Arial" pitchFamily="34" charset="0"/>
              </a:rPr>
              <a:t>prior </a:t>
            </a:r>
            <a:r>
              <a:rPr lang="en-US" sz="2800" dirty="0">
                <a:latin typeface="Arial" pitchFamily="34" charset="0"/>
                <a:cs typeface="Arial" pitchFamily="34" charset="0"/>
              </a:rPr>
              <a:t>to developing or teaching a new online/blended course for the first time. </a:t>
            </a:r>
            <a:r>
              <a:rPr lang="en-US" sz="2800" dirty="0" smtClean="0">
                <a:latin typeface="Arial" pitchFamily="34" charset="0"/>
                <a:cs typeface="Arial" pitchFamily="34" charset="0"/>
              </a:rPr>
              <a:t>College may </a:t>
            </a:r>
            <a:r>
              <a:rPr lang="en-US" sz="2800" dirty="0">
                <a:latin typeface="Arial" pitchFamily="34" charset="0"/>
                <a:cs typeface="Arial" pitchFamily="34" charset="0"/>
              </a:rPr>
              <a:t>accept completion of an alternative training </a:t>
            </a:r>
            <a:r>
              <a:rPr lang="en-US" sz="2800" dirty="0" smtClean="0">
                <a:latin typeface="Arial" pitchFamily="34" charset="0"/>
                <a:cs typeface="Arial" pitchFamily="34" charset="0"/>
              </a:rPr>
              <a:t>program.</a:t>
            </a:r>
          </a:p>
          <a:p>
            <a:endParaRPr lang="en-US" sz="2400" dirty="0"/>
          </a:p>
        </p:txBody>
      </p:sp>
    </p:spTree>
    <p:extLst>
      <p:ext uri="{BB962C8B-B14F-4D97-AF65-F5344CB8AC3E}">
        <p14:creationId xmlns:p14="http://schemas.microsoft.com/office/powerpoint/2010/main" val="3611624725"/>
      </p:ext>
    </p:extLst>
  </p:cSld>
  <p:clrMapOvr>
    <a:masterClrMapping/>
  </p:clrMapOvr>
  <p:transition>
    <p:wipe dir="r"/>
    <p:sndAc>
      <p:stSnd>
        <p:snd r:embed="rId2" name="type.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7620000" cy="1981200"/>
          </a:xfrm>
        </p:spPr>
        <p:txBody>
          <a:bodyPr/>
          <a:lstStyle/>
          <a:p>
            <a:pPr algn="ctr"/>
            <a:r>
              <a:rPr lang="en-US" sz="3600" dirty="0" smtClean="0">
                <a:latin typeface="Arial" pitchFamily="34" charset="0"/>
                <a:cs typeface="Arial" pitchFamily="34" charset="0"/>
              </a:rPr>
              <a:t>Article 9.5</a:t>
            </a:r>
            <a:br>
              <a:rPr lang="en-US" sz="3600" dirty="0" smtClean="0">
                <a:latin typeface="Arial" pitchFamily="34" charset="0"/>
                <a:cs typeface="Arial" pitchFamily="34" charset="0"/>
              </a:rPr>
            </a:br>
            <a:r>
              <a:rPr lang="en-US" sz="3600" dirty="0" smtClean="0">
                <a:latin typeface="Arial" pitchFamily="34" charset="0"/>
                <a:cs typeface="Arial" pitchFamily="34" charset="0"/>
              </a:rPr>
              <a:t>Online or Blended Course Development and Teaching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1828800"/>
            <a:ext cx="7467600" cy="5029200"/>
          </a:xfrm>
        </p:spPr>
        <p:txBody>
          <a:bodyPr/>
          <a:lstStyle/>
          <a:p>
            <a:pPr lvl="1">
              <a:buFont typeface="Arial" panose="020B0604020202020204" pitchFamily="34" charset="0"/>
              <a:buChar char="•"/>
            </a:pPr>
            <a:r>
              <a:rPr lang="en-US" sz="2600" dirty="0" smtClean="0">
                <a:latin typeface="Arial" pitchFamily="34" charset="0"/>
                <a:cs typeface="Arial" pitchFamily="34" charset="0"/>
              </a:rPr>
              <a:t>The </a:t>
            </a:r>
            <a:r>
              <a:rPr lang="en-US" sz="2600" dirty="0">
                <a:latin typeface="Arial" pitchFamily="34" charset="0"/>
                <a:cs typeface="Arial" pitchFamily="34" charset="0"/>
              </a:rPr>
              <a:t>evaluation procedures for adjunct faculty members on the two (2) year evaluation cycle </a:t>
            </a:r>
            <a:r>
              <a:rPr lang="en-US" sz="2600" dirty="0" smtClean="0">
                <a:latin typeface="Arial" pitchFamily="34" charset="0"/>
                <a:cs typeface="Arial" pitchFamily="34" charset="0"/>
              </a:rPr>
              <a:t>includes </a:t>
            </a:r>
            <a:r>
              <a:rPr lang="en-US" sz="2600" dirty="0">
                <a:latin typeface="Arial" pitchFamily="34" charset="0"/>
                <a:cs typeface="Arial" pitchFamily="34" charset="0"/>
              </a:rPr>
              <a:t>option to review course design and teach in the online or blended environment. </a:t>
            </a:r>
            <a:endParaRPr lang="en-US" sz="2600" dirty="0" smtClean="0">
              <a:latin typeface="Arial" pitchFamily="34" charset="0"/>
              <a:cs typeface="Arial" pitchFamily="34" charset="0"/>
            </a:endParaRPr>
          </a:p>
          <a:p>
            <a:pPr lvl="1">
              <a:buFont typeface="Arial" panose="020B0604020202020204" pitchFamily="34" charset="0"/>
              <a:buChar char="•"/>
            </a:pPr>
            <a:r>
              <a:rPr lang="en-US" sz="2600" dirty="0" smtClean="0">
                <a:latin typeface="Arial" pitchFamily="34" charset="0"/>
                <a:cs typeface="Arial" pitchFamily="34" charset="0"/>
              </a:rPr>
              <a:t> Adjunct </a:t>
            </a:r>
            <a:r>
              <a:rPr lang="en-US" sz="2600" dirty="0">
                <a:latin typeface="Arial" pitchFamily="34" charset="0"/>
                <a:cs typeface="Arial" pitchFamily="34" charset="0"/>
              </a:rPr>
              <a:t>faculty who have taught an online or blended course in each of their last two (2) semesters at the College and are due for an evaluation in the current semester may be informed they must select the online course design review and teaching evaluation option.</a:t>
            </a:r>
          </a:p>
          <a:p>
            <a:endParaRPr lang="en-US" sz="2600" dirty="0">
              <a:latin typeface="Arial" pitchFamily="34" charset="0"/>
              <a:cs typeface="Arial" pitchFamily="34" charset="0"/>
            </a:endParaRPr>
          </a:p>
        </p:txBody>
      </p:sp>
    </p:spTree>
    <p:extLst>
      <p:ext uri="{BB962C8B-B14F-4D97-AF65-F5344CB8AC3E}">
        <p14:creationId xmlns:p14="http://schemas.microsoft.com/office/powerpoint/2010/main" val="3827108012"/>
      </p:ext>
    </p:extLst>
  </p:cSld>
  <p:clrMapOvr>
    <a:masterClrMapping/>
  </p:clrMapOvr>
  <p:transition>
    <p:wipe/>
    <p:sndAc>
      <p:stSnd>
        <p:snd r:embed="rId2" name="type.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7620000" cy="1371600"/>
          </a:xfrm>
        </p:spPr>
        <p:txBody>
          <a:bodyPr/>
          <a:lstStyle/>
          <a:p>
            <a:pPr algn="ctr"/>
            <a:r>
              <a:rPr lang="en-US" sz="3600" dirty="0" smtClean="0">
                <a:latin typeface="Arial" pitchFamily="34" charset="0"/>
                <a:cs typeface="Arial" pitchFamily="34" charset="0"/>
              </a:rPr>
              <a:t>Article 9.9</a:t>
            </a:r>
            <a:r>
              <a:rPr lang="en-US" sz="3600" dirty="0">
                <a:latin typeface="Arial" pitchFamily="34" charset="0"/>
                <a:cs typeface="Arial" pitchFamily="34" charset="0"/>
              </a:rPr>
              <a:t/>
            </a:r>
            <a:br>
              <a:rPr lang="en-US" sz="3600" dirty="0">
                <a:latin typeface="Arial" pitchFamily="34" charset="0"/>
                <a:cs typeface="Arial" pitchFamily="34" charset="0"/>
              </a:rPr>
            </a:br>
            <a:r>
              <a:rPr lang="en-US" sz="3600" dirty="0" smtClean="0">
                <a:latin typeface="Arial" pitchFamily="34" charset="0"/>
                <a:cs typeface="Arial" pitchFamily="34" charset="0"/>
              </a:rPr>
              <a:t>Stacked Classes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1524000"/>
            <a:ext cx="7467600" cy="5334000"/>
          </a:xfrm>
        </p:spPr>
        <p:txBody>
          <a:bodyPr/>
          <a:lstStyle/>
          <a:p>
            <a:r>
              <a:rPr lang="en-US" sz="2800" dirty="0">
                <a:latin typeface="Arial" pitchFamily="34" charset="0"/>
                <a:cs typeface="Arial" pitchFamily="34" charset="0"/>
              </a:rPr>
              <a:t>When an adjunct faculty member is assigned a stacked class, he/she will be paid commensurate with the course with the largest contact hours.  He/she will be credited with the credit hours assigned for the course with the most credit for purposes of salary movement.  </a:t>
            </a: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Adjunct </a:t>
            </a:r>
            <a:r>
              <a:rPr lang="en-US" sz="2800" dirty="0">
                <a:latin typeface="Arial" pitchFamily="34" charset="0"/>
                <a:cs typeface="Arial" pitchFamily="34" charset="0"/>
              </a:rPr>
              <a:t>faculty members will be paid a stipend of two hundred dollars ($200) for teaching a stacked class.</a:t>
            </a:r>
          </a:p>
          <a:p>
            <a:r>
              <a:rPr lang="en-US" sz="2800" dirty="0">
                <a:latin typeface="Arial" pitchFamily="34" charset="0"/>
                <a:cs typeface="Arial" pitchFamily="34" charset="0"/>
              </a:rPr>
              <a:t> </a:t>
            </a:r>
            <a:r>
              <a:rPr lang="en-US" sz="2800" dirty="0" smtClean="0">
                <a:latin typeface="Arial" pitchFamily="34" charset="0"/>
                <a:cs typeface="Arial" pitchFamily="34" charset="0"/>
              </a:rPr>
              <a:t>Adjunct </a:t>
            </a:r>
            <a:r>
              <a:rPr lang="en-US" sz="2800" dirty="0">
                <a:latin typeface="Arial" pitchFamily="34" charset="0"/>
                <a:cs typeface="Arial" pitchFamily="34" charset="0"/>
              </a:rPr>
              <a:t>faculty have right to decline the option of teaching a stacked course.  </a:t>
            </a:r>
          </a:p>
          <a:p>
            <a:pPr algn="just"/>
            <a:endParaRPr lang="en-US" sz="2400" dirty="0"/>
          </a:p>
          <a:p>
            <a:pPr algn="just"/>
            <a:endParaRPr lang="en-US" sz="2400" dirty="0"/>
          </a:p>
        </p:txBody>
      </p:sp>
    </p:spTree>
    <p:extLst>
      <p:ext uri="{BB962C8B-B14F-4D97-AF65-F5344CB8AC3E}">
        <p14:creationId xmlns:p14="http://schemas.microsoft.com/office/powerpoint/2010/main" val="1280134362"/>
      </p:ext>
    </p:extLst>
  </p:cSld>
  <p:clrMapOvr>
    <a:masterClrMapping/>
  </p:clrMapOvr>
  <p:transition>
    <p:pull dir="d"/>
    <p:sndAc>
      <p:stSnd>
        <p:snd r:embed="rId2" name="type.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20000" cy="1676400"/>
          </a:xfrm>
        </p:spPr>
        <p:txBody>
          <a:bodyPr/>
          <a:lstStyle/>
          <a:p>
            <a:pPr algn="ctr"/>
            <a:r>
              <a:rPr lang="en-US" sz="3600" dirty="0" smtClean="0">
                <a:latin typeface="Arial" pitchFamily="34" charset="0"/>
                <a:cs typeface="Arial" pitchFamily="34" charset="0"/>
              </a:rPr>
              <a:t>Article 9.8</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 for Cancelled Classes</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1905000"/>
            <a:ext cx="7467600" cy="4953000"/>
          </a:xfrm>
        </p:spPr>
        <p:txBody>
          <a:bodyPr/>
          <a:lstStyle/>
          <a:p>
            <a:pPr algn="just"/>
            <a:r>
              <a:rPr lang="en-US" sz="2400" dirty="0">
                <a:latin typeface="Arial" pitchFamily="34" charset="0"/>
                <a:cs typeface="Arial" pitchFamily="34" charset="0"/>
              </a:rPr>
              <a:t>I</a:t>
            </a:r>
            <a:r>
              <a:rPr lang="en-US" sz="2400" dirty="0" smtClean="0">
                <a:latin typeface="Arial" pitchFamily="34" charset="0"/>
                <a:cs typeface="Arial" pitchFamily="34" charset="0"/>
              </a:rPr>
              <a:t>f </a:t>
            </a:r>
            <a:r>
              <a:rPr lang="en-US" sz="2400" dirty="0">
                <a:latin typeface="Arial" pitchFamily="34" charset="0"/>
                <a:cs typeface="Arial" pitchFamily="34" charset="0"/>
              </a:rPr>
              <a:t>within two (2) calendar days or fewer before the first day of the class an adjunct faculty member’s contingently assigned class is cancelled or reassigned and if a replacement assignment is not offered to the adjunct faculty member, the College will pay the adjunct faculty member a fifty dollar ($50) stipend for the withdrawn class.  </a:t>
            </a:r>
            <a:endParaRPr lang="en-US" sz="2400" dirty="0" smtClean="0">
              <a:latin typeface="Arial" pitchFamily="34" charset="0"/>
              <a:cs typeface="Arial" pitchFamily="34" charset="0"/>
            </a:endParaRPr>
          </a:p>
          <a:p>
            <a:pPr algn="just"/>
            <a:r>
              <a:rPr lang="en-US" sz="2400" dirty="0">
                <a:latin typeface="Arial" pitchFamily="34" charset="0"/>
                <a:cs typeface="Arial" pitchFamily="34" charset="0"/>
              </a:rPr>
              <a:t>This section applied to Fall and Spring academic semesters and summer term. </a:t>
            </a:r>
          </a:p>
        </p:txBody>
      </p:sp>
    </p:spTree>
    <p:extLst>
      <p:ext uri="{BB962C8B-B14F-4D97-AF65-F5344CB8AC3E}">
        <p14:creationId xmlns:p14="http://schemas.microsoft.com/office/powerpoint/2010/main" val="3733082651"/>
      </p:ext>
    </p:extLst>
  </p:cSld>
  <p:clrMapOvr>
    <a:masterClrMapping/>
  </p:clrMapOvr>
  <p:transition>
    <p:wipe dir="d"/>
    <p:sndAc>
      <p:stSnd>
        <p:snd r:embed="rId2" name="type.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7620000" cy="1371600"/>
          </a:xfrm>
        </p:spPr>
        <p:txBody>
          <a:bodyPr/>
          <a:lstStyle/>
          <a:p>
            <a:pPr algn="ctr"/>
            <a:r>
              <a:rPr lang="en-US" sz="4000" dirty="0" smtClean="0">
                <a:latin typeface="Arial" pitchFamily="34" charset="0"/>
                <a:cs typeface="Arial" pitchFamily="34" charset="0"/>
              </a:rPr>
              <a:t>Article 9.9</a:t>
            </a:r>
            <a:r>
              <a:rPr lang="en-US" sz="4000" dirty="0">
                <a:latin typeface="Arial" pitchFamily="34" charset="0"/>
                <a:cs typeface="Arial" pitchFamily="34" charset="0"/>
              </a:rPr>
              <a:t/>
            </a:r>
            <a:br>
              <a:rPr lang="en-US" sz="4000" dirty="0">
                <a:latin typeface="Arial" pitchFamily="34" charset="0"/>
                <a:cs typeface="Arial" pitchFamily="34" charset="0"/>
              </a:rPr>
            </a:br>
            <a:r>
              <a:rPr lang="en-US" sz="4000" dirty="0" smtClean="0">
                <a:latin typeface="Arial" pitchFamily="34" charset="0"/>
                <a:cs typeface="Arial" pitchFamily="34" charset="0"/>
              </a:rPr>
              <a:t>Stacked Classes</a:t>
            </a:r>
            <a:endParaRPr lang="en-US" sz="4000" dirty="0">
              <a:latin typeface="Arial" pitchFamily="34" charset="0"/>
              <a:cs typeface="Arial" pitchFamily="34" charset="0"/>
            </a:endParaRPr>
          </a:p>
        </p:txBody>
      </p:sp>
      <p:sp>
        <p:nvSpPr>
          <p:cNvPr id="3" name="Content Placeholder 2"/>
          <p:cNvSpPr>
            <a:spLocks noGrp="1"/>
          </p:cNvSpPr>
          <p:nvPr>
            <p:ph idx="1"/>
          </p:nvPr>
        </p:nvSpPr>
        <p:spPr>
          <a:xfrm>
            <a:off x="1676400" y="1600200"/>
            <a:ext cx="7467600" cy="5029200"/>
          </a:xfrm>
        </p:spPr>
        <p:txBody>
          <a:bodyPr/>
          <a:lstStyle/>
          <a:p>
            <a:pPr algn="just"/>
            <a:r>
              <a:rPr lang="en-US" sz="2800" dirty="0">
                <a:latin typeface="Arial" pitchFamily="34" charset="0"/>
                <a:cs typeface="Arial" pitchFamily="34" charset="0"/>
              </a:rPr>
              <a:t>Stacked classes combine courses that may otherwise be cancelled due to low enrollment.  Classes are stacked in order to provide students with opportunities to take courses that otherwise the College could not offer</a:t>
            </a:r>
            <a:r>
              <a:rPr lang="en-US" sz="2800" dirty="0" smtClean="0">
                <a:latin typeface="Arial" pitchFamily="34" charset="0"/>
                <a:cs typeface="Arial" pitchFamily="34" charset="0"/>
              </a:rPr>
              <a:t>.</a:t>
            </a:r>
          </a:p>
          <a:p>
            <a:pPr algn="just"/>
            <a:r>
              <a:rPr lang="en-US" sz="2800" dirty="0">
                <a:latin typeface="Arial" pitchFamily="34" charset="0"/>
                <a:cs typeface="Arial" pitchFamily="34" charset="0"/>
              </a:rPr>
              <a:t>Adjunct faculty members with a stacked course assignment may teach standards and lessons for more than one course, even though the stacked classes meet as one whole. </a:t>
            </a:r>
          </a:p>
          <a:p>
            <a:pPr algn="just"/>
            <a:endParaRPr lang="en-US" sz="2400" dirty="0"/>
          </a:p>
          <a:p>
            <a:pPr algn="just"/>
            <a:endParaRPr lang="en-US" sz="2400" dirty="0"/>
          </a:p>
        </p:txBody>
      </p:sp>
    </p:spTree>
    <p:extLst>
      <p:ext uri="{BB962C8B-B14F-4D97-AF65-F5344CB8AC3E}">
        <p14:creationId xmlns:p14="http://schemas.microsoft.com/office/powerpoint/2010/main" val="1497479841"/>
      </p:ext>
    </p:extLst>
  </p:cSld>
  <p:clrMapOvr>
    <a:masterClrMapping/>
  </p:clrMapOvr>
  <p:transition>
    <p:wipe dir="d"/>
    <p:sndAc>
      <p:stSnd>
        <p:snd r:embed="rId2" name="type.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620000" cy="1219200"/>
          </a:xfrm>
        </p:spPr>
        <p:txBody>
          <a:bodyPr/>
          <a:lstStyle/>
          <a:p>
            <a:pPr algn="ctr"/>
            <a:r>
              <a:rPr lang="en-US" sz="3600" dirty="0" smtClean="0">
                <a:latin typeface="Arial" pitchFamily="34" charset="0"/>
                <a:cs typeface="Arial" pitchFamily="34" charset="0"/>
              </a:rPr>
              <a:t>Article 9.13</a:t>
            </a:r>
            <a:r>
              <a:rPr lang="en-US" sz="3600" dirty="0">
                <a:latin typeface="Arial" pitchFamily="34" charset="0"/>
                <a:cs typeface="Arial" pitchFamily="34" charset="0"/>
              </a:rPr>
              <a:t/>
            </a:r>
            <a:br>
              <a:rPr lang="en-US" sz="3600" dirty="0">
                <a:latin typeface="Arial" pitchFamily="34" charset="0"/>
                <a:cs typeface="Arial" pitchFamily="34" charset="0"/>
              </a:rPr>
            </a:br>
            <a:r>
              <a:rPr lang="en-US" sz="3600" dirty="0" smtClean="0">
                <a:latin typeface="Arial" pitchFamily="34" charset="0"/>
                <a:cs typeface="Arial" pitchFamily="34" charset="0"/>
              </a:rPr>
              <a:t>SURS Return to Work</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676400" y="1524000"/>
            <a:ext cx="7467600" cy="5334000"/>
          </a:xfrm>
        </p:spPr>
        <p:txBody>
          <a:bodyPr/>
          <a:lstStyle/>
          <a:p>
            <a:pPr algn="just"/>
            <a:r>
              <a:rPr lang="en-US" sz="2400" dirty="0" smtClean="0">
                <a:latin typeface="Arial" pitchFamily="34" charset="0"/>
                <a:cs typeface="Arial" pitchFamily="34" charset="0"/>
              </a:rPr>
              <a:t>Affects any </a:t>
            </a:r>
            <a:r>
              <a:rPr lang="en-US" sz="2400" dirty="0">
                <a:latin typeface="Arial" pitchFamily="34" charset="0"/>
                <a:cs typeface="Arial" pitchFamily="34" charset="0"/>
              </a:rPr>
              <a:t>adjunct employee who retired under the State University Retirement System (SURS) on or prior to August 15, </a:t>
            </a:r>
            <a:r>
              <a:rPr lang="en-US" sz="2400" dirty="0" smtClean="0">
                <a:latin typeface="Arial" pitchFamily="34" charset="0"/>
                <a:cs typeface="Arial" pitchFamily="34" charset="0"/>
              </a:rPr>
              <a:t>2013.</a:t>
            </a:r>
          </a:p>
          <a:p>
            <a:pPr algn="just"/>
            <a:r>
              <a:rPr lang="en-US" sz="2400" dirty="0" smtClean="0">
                <a:latin typeface="Arial" pitchFamily="34" charset="0"/>
                <a:cs typeface="Arial" pitchFamily="34" charset="0"/>
              </a:rPr>
              <a:t>Agreement allows designated “Legacy</a:t>
            </a:r>
            <a:r>
              <a:rPr lang="en-US" sz="2400" dirty="0">
                <a:latin typeface="Arial" pitchFamily="34" charset="0"/>
                <a:cs typeface="Arial" pitchFamily="34" charset="0"/>
              </a:rPr>
              <a:t>” adjunct </a:t>
            </a:r>
            <a:r>
              <a:rPr lang="en-US" sz="2400" dirty="0" smtClean="0">
                <a:latin typeface="Arial" pitchFamily="34" charset="0"/>
                <a:cs typeface="Arial" pitchFamily="34" charset="0"/>
              </a:rPr>
              <a:t>employees </a:t>
            </a:r>
            <a:r>
              <a:rPr lang="en-US" sz="2400" dirty="0">
                <a:latin typeface="Arial" pitchFamily="34" charset="0"/>
                <a:cs typeface="Arial" pitchFamily="34" charset="0"/>
              </a:rPr>
              <a:t>to teach a maximum of one course per academic semester as long as </a:t>
            </a:r>
            <a:r>
              <a:rPr lang="en-US" sz="2400" dirty="0" smtClean="0">
                <a:latin typeface="Arial" pitchFamily="34" charset="0"/>
                <a:cs typeface="Arial" pitchFamily="34" charset="0"/>
              </a:rPr>
              <a:t>certain criteria are met.</a:t>
            </a:r>
          </a:p>
          <a:p>
            <a:pPr algn="just"/>
            <a:r>
              <a:rPr lang="en-US" sz="2400" dirty="0">
                <a:latin typeface="Arial" pitchFamily="34" charset="0"/>
                <a:cs typeface="Arial" pitchFamily="34" charset="0"/>
              </a:rPr>
              <a:t>Any current or future adjunct employee who retires under SURS after August 13, 2013 will not be eligible nor have any expectation of employment now or in the future with Harper College. </a:t>
            </a:r>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You must have the traditional SURS plan for this to apply to you</a:t>
            </a:r>
            <a:endParaRPr lang="en-US" sz="2400" dirty="0">
              <a:latin typeface="Arial" pitchFamily="34" charset="0"/>
              <a:cs typeface="Arial" pitchFamily="34" charset="0"/>
            </a:endParaRPr>
          </a:p>
          <a:p>
            <a:pPr algn="just"/>
            <a:endParaRPr lang="en-US" sz="2400" dirty="0" smtClean="0"/>
          </a:p>
          <a:p>
            <a:pPr algn="just"/>
            <a:endParaRPr lang="en-US" sz="2400" dirty="0"/>
          </a:p>
          <a:p>
            <a:pPr algn="just"/>
            <a:endParaRPr lang="en-US" sz="2400" dirty="0"/>
          </a:p>
        </p:txBody>
      </p:sp>
    </p:spTree>
    <p:extLst>
      <p:ext uri="{BB962C8B-B14F-4D97-AF65-F5344CB8AC3E}">
        <p14:creationId xmlns:p14="http://schemas.microsoft.com/office/powerpoint/2010/main" val="2675507921"/>
      </p:ext>
    </p:extLst>
  </p:cSld>
  <p:clrMapOvr>
    <a:masterClrMapping/>
  </p:clrMapOvr>
  <p:transition>
    <p:fade thruBlk="1"/>
    <p:sndAc>
      <p:stSnd>
        <p:snd r:embed="rId2" name="type.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7620000" cy="1524000"/>
          </a:xfrm>
        </p:spPr>
        <p:txBody>
          <a:bodyPr/>
          <a:lstStyle/>
          <a:p>
            <a:pPr algn="ctr"/>
            <a:r>
              <a:rPr lang="en-US" sz="3600" dirty="0" smtClean="0">
                <a:latin typeface="Arial" pitchFamily="34" charset="0"/>
                <a:cs typeface="Arial" pitchFamily="34" charset="0"/>
              </a:rPr>
              <a:t>Article 9.17</a:t>
            </a:r>
            <a:r>
              <a:rPr lang="en-US" sz="3600" dirty="0">
                <a:latin typeface="Arial" pitchFamily="34" charset="0"/>
                <a:cs typeface="Arial" pitchFamily="34" charset="0"/>
              </a:rPr>
              <a:t/>
            </a:r>
            <a:br>
              <a:rPr lang="en-US" sz="3600" dirty="0">
                <a:latin typeface="Arial" pitchFamily="34" charset="0"/>
                <a:cs typeface="Arial" pitchFamily="34" charset="0"/>
              </a:rPr>
            </a:br>
            <a:r>
              <a:rPr lang="en-US" sz="3200" dirty="0" smtClean="0">
                <a:latin typeface="Arial" pitchFamily="34" charset="0"/>
                <a:cs typeface="Arial" pitchFamily="34" charset="0"/>
              </a:rPr>
              <a:t>Adjunct Employee Engagement Program</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1676400" y="1600200"/>
            <a:ext cx="7467600" cy="5257800"/>
          </a:xfrm>
        </p:spPr>
        <p:txBody>
          <a:bodyPr/>
          <a:lstStyle/>
          <a:p>
            <a:pPr lvl="0"/>
            <a:r>
              <a:rPr lang="en-US" sz="2400" dirty="0">
                <a:latin typeface="Arial" pitchFamily="34" charset="0"/>
                <a:cs typeface="Arial" pitchFamily="34" charset="0"/>
              </a:rPr>
              <a:t>The College supports and benefits from adjunct employees who are involved in internal professional development and college service.  To recognize adjunct employees who complete a body of work in these areas, the College will provide incentives including the following:  </a:t>
            </a:r>
          </a:p>
          <a:p>
            <a:pPr lvl="1"/>
            <a:r>
              <a:rPr lang="en-US" sz="2400" dirty="0">
                <a:latin typeface="Arial" pitchFamily="34" charset="0"/>
                <a:cs typeface="Arial" pitchFamily="34" charset="0"/>
              </a:rPr>
              <a:t>Increased compensation per contact hour as defined in Article 9.1</a:t>
            </a:r>
          </a:p>
          <a:p>
            <a:pPr lvl="1"/>
            <a:r>
              <a:rPr lang="en-US" sz="2400" dirty="0">
                <a:latin typeface="Arial" pitchFamily="34" charset="0"/>
                <a:cs typeface="Arial" pitchFamily="34" charset="0"/>
              </a:rPr>
              <a:t>Priority in course assignment as defined in Article 8.2</a:t>
            </a:r>
          </a:p>
          <a:p>
            <a:pPr lvl="1"/>
            <a:r>
              <a:rPr lang="en-US" sz="2400" dirty="0">
                <a:latin typeface="Arial" pitchFamily="34" charset="0"/>
                <a:cs typeface="Arial" pitchFamily="34" charset="0"/>
              </a:rPr>
              <a:t>An interview for a posted full-time faculty position for which the adjunct employee is qualified to </a:t>
            </a:r>
            <a:r>
              <a:rPr lang="en-US" sz="2400" dirty="0" smtClean="0">
                <a:latin typeface="Arial" pitchFamily="34" charset="0"/>
                <a:cs typeface="Arial" pitchFamily="34" charset="0"/>
              </a:rPr>
              <a:t>teach.</a:t>
            </a:r>
            <a:endParaRPr lang="en-US" sz="2400" dirty="0">
              <a:latin typeface="Arial" pitchFamily="34" charset="0"/>
              <a:cs typeface="Arial" pitchFamily="34" charset="0"/>
            </a:endParaRPr>
          </a:p>
          <a:p>
            <a:pPr algn="just"/>
            <a:endParaRPr lang="en-US" sz="2400" dirty="0" smtClean="0"/>
          </a:p>
          <a:p>
            <a:pPr algn="just"/>
            <a:endParaRPr lang="en-US" sz="2400" dirty="0"/>
          </a:p>
          <a:p>
            <a:pPr algn="just"/>
            <a:endParaRPr lang="en-US" sz="2400" dirty="0"/>
          </a:p>
        </p:txBody>
      </p:sp>
    </p:spTree>
    <p:extLst>
      <p:ext uri="{BB962C8B-B14F-4D97-AF65-F5344CB8AC3E}">
        <p14:creationId xmlns:p14="http://schemas.microsoft.com/office/powerpoint/2010/main" val="600599402"/>
      </p:ext>
    </p:extLst>
  </p:cSld>
  <p:clrMapOvr>
    <a:masterClrMapping/>
  </p:clrMapOvr>
  <p:transition>
    <p:wipe/>
    <p:sndAc>
      <p:stSnd>
        <p:snd r:embed="rId2" name="type.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620000" cy="1371600"/>
          </a:xfrm>
        </p:spPr>
        <p:txBody>
          <a:bodyPr/>
          <a:lstStyle/>
          <a:p>
            <a:pPr algn="ctr"/>
            <a:r>
              <a:rPr lang="en-US" sz="3600" dirty="0" smtClean="0">
                <a:latin typeface="Arial" pitchFamily="34" charset="0"/>
                <a:cs typeface="Arial" pitchFamily="34" charset="0"/>
              </a:rPr>
              <a:t>Article 9.17</a:t>
            </a:r>
            <a:r>
              <a:rPr lang="en-US" sz="3600" dirty="0">
                <a:latin typeface="Arial" pitchFamily="34" charset="0"/>
                <a:cs typeface="Arial" pitchFamily="34" charset="0"/>
              </a:rPr>
              <a:t/>
            </a:r>
            <a:br>
              <a:rPr lang="en-US" sz="3600" dirty="0">
                <a:latin typeface="Arial" pitchFamily="34" charset="0"/>
                <a:cs typeface="Arial" pitchFamily="34" charset="0"/>
              </a:rPr>
            </a:br>
            <a:r>
              <a:rPr lang="en-US" sz="3200" dirty="0" smtClean="0">
                <a:latin typeface="Arial" pitchFamily="34" charset="0"/>
                <a:cs typeface="Arial" pitchFamily="34" charset="0"/>
              </a:rPr>
              <a:t>Adjunct Employee Engagement Program (cont.)</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1676400" y="1752600"/>
            <a:ext cx="7467600" cy="4953000"/>
          </a:xfrm>
        </p:spPr>
        <p:txBody>
          <a:bodyPr/>
          <a:lstStyle/>
          <a:p>
            <a:pPr algn="just"/>
            <a:r>
              <a:rPr lang="en-US" sz="2300" dirty="0" smtClean="0">
                <a:latin typeface="Arial" pitchFamily="34" charset="0"/>
                <a:cs typeface="Arial" pitchFamily="34" charset="0"/>
              </a:rPr>
              <a:t>Details of the Adjunct Employee Engagement Program (“AEEP”) will be developed by a workgroup that includes college staff and adjunct employees from each academic division. The Adjunct Employee Engagement Work Group (“AEEWG”) will determine timelines, work required, and applicable professional development and college service opportunities. The (“AEEWG”) will make a recommendation prior to the start of the Fall 2017 semester. </a:t>
            </a:r>
          </a:p>
          <a:p>
            <a:pPr algn="just"/>
            <a:r>
              <a:rPr lang="en-US" sz="2300" dirty="0" smtClean="0">
                <a:latin typeface="Arial" pitchFamily="34" charset="0"/>
                <a:cs typeface="Arial" pitchFamily="34" charset="0"/>
              </a:rPr>
              <a:t>The entire adjunct employee engagement program must be approved by HCAFA and the College prior to implementation or any subsequent modifications.</a:t>
            </a:r>
          </a:p>
          <a:p>
            <a:pPr algn="just"/>
            <a:endParaRPr lang="en-US" sz="2400" dirty="0" smtClean="0">
              <a:latin typeface="Arial" pitchFamily="34" charset="0"/>
              <a:cs typeface="Arial" pitchFamily="34" charset="0"/>
            </a:endParaRPr>
          </a:p>
          <a:p>
            <a:pPr algn="just"/>
            <a:endParaRPr lang="en-US" sz="2400" dirty="0"/>
          </a:p>
          <a:p>
            <a:pPr algn="just"/>
            <a:endParaRPr lang="en-US" sz="2400" dirty="0"/>
          </a:p>
        </p:txBody>
      </p:sp>
    </p:spTree>
    <p:extLst>
      <p:ext uri="{BB962C8B-B14F-4D97-AF65-F5344CB8AC3E}">
        <p14:creationId xmlns:p14="http://schemas.microsoft.com/office/powerpoint/2010/main" val="298430718"/>
      </p:ext>
    </p:extLst>
  </p:cSld>
  <p:clrMapOvr>
    <a:masterClrMapping/>
  </p:clrMapOvr>
  <p:transition>
    <p:sndAc>
      <p:stSnd>
        <p:snd r:embed="rId2" name="type.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620000" cy="1371600"/>
          </a:xfrm>
        </p:spPr>
        <p:txBody>
          <a:bodyPr/>
          <a:lstStyle/>
          <a:p>
            <a:pPr algn="ctr"/>
            <a:r>
              <a:rPr lang="en-US" sz="3600" dirty="0" smtClean="0">
                <a:latin typeface="Arial" pitchFamily="34" charset="0"/>
                <a:cs typeface="Arial" pitchFamily="34" charset="0"/>
              </a:rPr>
              <a:t>Article 9.17</a:t>
            </a:r>
            <a:r>
              <a:rPr lang="en-US" sz="3600" dirty="0">
                <a:latin typeface="Arial" pitchFamily="34" charset="0"/>
                <a:cs typeface="Arial" pitchFamily="34" charset="0"/>
              </a:rPr>
              <a:t/>
            </a:r>
            <a:br>
              <a:rPr lang="en-US" sz="3600" dirty="0">
                <a:latin typeface="Arial" pitchFamily="34" charset="0"/>
                <a:cs typeface="Arial" pitchFamily="34" charset="0"/>
              </a:rPr>
            </a:br>
            <a:r>
              <a:rPr lang="en-US" sz="3200" dirty="0" smtClean="0">
                <a:latin typeface="Arial" pitchFamily="34" charset="0"/>
                <a:cs typeface="Arial" pitchFamily="34" charset="0"/>
              </a:rPr>
              <a:t>Adjunct Employee Engagement Program (cont.)</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1676400" y="1828800"/>
            <a:ext cx="7467600" cy="5029200"/>
          </a:xfrm>
        </p:spPr>
        <p:txBody>
          <a:bodyPr/>
          <a:lstStyle/>
          <a:p>
            <a:pPr lvl="0"/>
            <a:r>
              <a:rPr lang="en-US" sz="2600" dirty="0">
                <a:latin typeface="Arial" pitchFamily="34" charset="0"/>
                <a:cs typeface="Arial" pitchFamily="34" charset="0"/>
              </a:rPr>
              <a:t>After receiving Level II status by completing a body of work comprised of professional development and college service, the adjunct employee will receive the distinction and incentives that accompany Level II status for a length of time as determined by the AEEWG and approved by HCAFA and the College. </a:t>
            </a:r>
          </a:p>
          <a:p>
            <a:pPr lvl="0"/>
            <a:r>
              <a:rPr lang="en-US" sz="2600" dirty="0">
                <a:latin typeface="Arial" pitchFamily="34" charset="0"/>
                <a:cs typeface="Arial" pitchFamily="34" charset="0"/>
              </a:rPr>
              <a:t>If the adjunct employee wishes to continue to maintain Level II status, he/she must complete an additional body of work prior to the end of the approved period of time.</a:t>
            </a:r>
          </a:p>
          <a:p>
            <a:pPr algn="just"/>
            <a:endParaRPr lang="en-US" sz="2600" dirty="0" smtClean="0">
              <a:latin typeface="Arial" pitchFamily="34" charset="0"/>
              <a:cs typeface="Arial" pitchFamily="34" charset="0"/>
            </a:endParaRPr>
          </a:p>
          <a:p>
            <a:pPr algn="just"/>
            <a:endParaRPr lang="en-US" sz="2400" dirty="0"/>
          </a:p>
          <a:p>
            <a:pPr algn="just"/>
            <a:endParaRPr lang="en-US" sz="2400" dirty="0"/>
          </a:p>
        </p:txBody>
      </p:sp>
    </p:spTree>
    <p:extLst>
      <p:ext uri="{BB962C8B-B14F-4D97-AF65-F5344CB8AC3E}">
        <p14:creationId xmlns:p14="http://schemas.microsoft.com/office/powerpoint/2010/main" val="289792557"/>
      </p:ext>
    </p:extLst>
  </p:cSld>
  <p:clrMapOvr>
    <a:masterClrMapping/>
  </p:clrMapOvr>
  <p:transition>
    <p:sndAc>
      <p:stSnd>
        <p:snd r:embed="rId2" name="type.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620000" cy="1371600"/>
          </a:xfrm>
        </p:spPr>
        <p:txBody>
          <a:bodyPr/>
          <a:lstStyle/>
          <a:p>
            <a:pPr algn="ctr"/>
            <a:r>
              <a:rPr lang="en-US" sz="3600" dirty="0" smtClean="0">
                <a:latin typeface="Arial" pitchFamily="34" charset="0"/>
                <a:cs typeface="Arial" pitchFamily="34" charset="0"/>
              </a:rPr>
              <a:t>Article 10.3</a:t>
            </a:r>
            <a:br>
              <a:rPr lang="en-US" sz="3600" dirty="0" smtClean="0">
                <a:latin typeface="Arial" pitchFamily="34" charset="0"/>
                <a:cs typeface="Arial" pitchFamily="34" charset="0"/>
              </a:rPr>
            </a:br>
            <a:r>
              <a:rPr lang="en-US" sz="3600" dirty="0" smtClean="0">
                <a:latin typeface="Arial" pitchFamily="34" charset="0"/>
                <a:cs typeface="Arial" pitchFamily="34" charset="0"/>
              </a:rPr>
              <a:t>Entire Agreement</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1676400" y="1828800"/>
            <a:ext cx="7467600" cy="5029200"/>
          </a:xfrm>
        </p:spPr>
        <p:txBody>
          <a:bodyPr/>
          <a:lstStyle/>
          <a:p>
            <a:pPr algn="just"/>
            <a:r>
              <a:rPr lang="en-US" sz="3000" dirty="0" smtClean="0">
                <a:latin typeface="Arial" pitchFamily="34" charset="0"/>
                <a:cs typeface="Arial" pitchFamily="34" charset="0"/>
              </a:rPr>
              <a:t>The Union waives none of its bargaining rights.</a:t>
            </a:r>
          </a:p>
          <a:p>
            <a:pPr algn="just"/>
            <a:r>
              <a:rPr lang="en-US" sz="3000" dirty="0" smtClean="0">
                <a:latin typeface="Arial" pitchFamily="34" charset="0"/>
                <a:cs typeface="Arial" pitchFamily="34" charset="0"/>
              </a:rPr>
              <a:t>The Union reserves its right to bargain or refuse to bargain over items which were unknown at the time of negotiations.</a:t>
            </a:r>
          </a:p>
          <a:p>
            <a:pPr algn="just"/>
            <a:endParaRPr lang="en-US" sz="2400" dirty="0"/>
          </a:p>
          <a:p>
            <a:pPr algn="just"/>
            <a:endParaRPr lang="en-US" sz="2400" dirty="0"/>
          </a:p>
        </p:txBody>
      </p:sp>
    </p:spTree>
    <p:extLst>
      <p:ext uri="{BB962C8B-B14F-4D97-AF65-F5344CB8AC3E}">
        <p14:creationId xmlns:p14="http://schemas.microsoft.com/office/powerpoint/2010/main" val="3705145464"/>
      </p:ext>
    </p:extLst>
  </p:cSld>
  <p:clrMapOvr>
    <a:masterClrMapping/>
  </p:clrMapOvr>
  <p:transition>
    <p:wipe dir="d"/>
    <p:sndAc>
      <p:stSnd>
        <p:snd r:embed="rId2" name="type.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Arial" pitchFamily="34" charset="0"/>
                <a:cs typeface="Arial" pitchFamily="34" charset="0"/>
              </a:rPr>
              <a:t>Article 10.4</a:t>
            </a:r>
            <a:br>
              <a:rPr lang="en-US" sz="3600" dirty="0" smtClean="0">
                <a:latin typeface="Arial" pitchFamily="34" charset="0"/>
                <a:cs typeface="Arial" pitchFamily="34" charset="0"/>
              </a:rPr>
            </a:br>
            <a:r>
              <a:rPr lang="en-US" sz="3600" dirty="0" smtClean="0">
                <a:latin typeface="Arial" pitchFamily="34" charset="0"/>
                <a:cs typeface="Arial" pitchFamily="34" charset="0"/>
              </a:rPr>
              <a:t>Duration of Agreement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2286000"/>
            <a:ext cx="7391400" cy="3810000"/>
          </a:xfrm>
        </p:spPr>
        <p:txBody>
          <a:bodyPr/>
          <a:lstStyle/>
          <a:p>
            <a:r>
              <a:rPr lang="en-US" sz="3000" dirty="0">
                <a:latin typeface="Arial" pitchFamily="34" charset="0"/>
                <a:cs typeface="Arial" pitchFamily="34" charset="0"/>
              </a:rPr>
              <a:t>This Agreement </a:t>
            </a:r>
            <a:r>
              <a:rPr lang="en-US" sz="3000" dirty="0" smtClean="0">
                <a:latin typeface="Arial" pitchFamily="34" charset="0"/>
                <a:cs typeface="Arial" pitchFamily="34" charset="0"/>
              </a:rPr>
              <a:t>effective </a:t>
            </a:r>
            <a:r>
              <a:rPr lang="en-US" sz="3000" dirty="0">
                <a:latin typeface="Arial" pitchFamily="34" charset="0"/>
                <a:cs typeface="Arial" pitchFamily="34" charset="0"/>
              </a:rPr>
              <a:t>on the date of its execution by both parties </a:t>
            </a:r>
          </a:p>
          <a:p>
            <a:r>
              <a:rPr lang="en-US" sz="3000" dirty="0" smtClean="0">
                <a:latin typeface="Arial" pitchFamily="34" charset="0"/>
                <a:cs typeface="Arial" pitchFamily="34" charset="0"/>
              </a:rPr>
              <a:t>This Agreement remains </a:t>
            </a:r>
            <a:r>
              <a:rPr lang="en-US" sz="3000" dirty="0">
                <a:latin typeface="Arial" pitchFamily="34" charset="0"/>
                <a:cs typeface="Arial" pitchFamily="34" charset="0"/>
              </a:rPr>
              <a:t>in full force </a:t>
            </a:r>
            <a:r>
              <a:rPr lang="en-US" sz="3000" dirty="0" smtClean="0">
                <a:latin typeface="Arial" pitchFamily="34" charset="0"/>
                <a:cs typeface="Arial" pitchFamily="34" charset="0"/>
              </a:rPr>
              <a:t>through </a:t>
            </a:r>
            <a:r>
              <a:rPr lang="en-US" sz="3000" dirty="0">
                <a:latin typeface="Arial" pitchFamily="34" charset="0"/>
                <a:cs typeface="Arial" pitchFamily="34" charset="0"/>
              </a:rPr>
              <a:t>11:59 p.m. on the day prior to adjunct faculty reporting for work for </a:t>
            </a:r>
            <a:r>
              <a:rPr lang="en-US" sz="3000" dirty="0" smtClean="0">
                <a:latin typeface="Arial" pitchFamily="34" charset="0"/>
                <a:cs typeface="Arial" pitchFamily="34" charset="0"/>
              </a:rPr>
              <a:t>the </a:t>
            </a:r>
            <a:r>
              <a:rPr lang="en-US" sz="3000" dirty="0" smtClean="0">
                <a:latin typeface="Arial" pitchFamily="34" charset="0"/>
                <a:cs typeface="Arial" pitchFamily="34" charset="0"/>
              </a:rPr>
              <a:t>2021/2022 </a:t>
            </a:r>
            <a:r>
              <a:rPr lang="en-US" sz="3000" dirty="0">
                <a:latin typeface="Arial" pitchFamily="34" charset="0"/>
                <a:cs typeface="Arial" pitchFamily="34" charset="0"/>
              </a:rPr>
              <a:t>academic </a:t>
            </a:r>
            <a:r>
              <a:rPr lang="en-US" sz="3000" dirty="0" smtClean="0">
                <a:latin typeface="Arial" pitchFamily="34" charset="0"/>
                <a:cs typeface="Arial" pitchFamily="34" charset="0"/>
              </a:rPr>
              <a:t>year (simple terms:  this is the first year of a five year contract)</a:t>
            </a:r>
            <a:endParaRPr lang="en-US" sz="3000" dirty="0" smtClean="0">
              <a:latin typeface="Arial" pitchFamily="34" charset="0"/>
              <a:cs typeface="Arial" pitchFamily="34" charset="0"/>
            </a:endParaRPr>
          </a:p>
        </p:txBody>
      </p:sp>
    </p:spTree>
    <p:extLst>
      <p:ext uri="{BB962C8B-B14F-4D97-AF65-F5344CB8AC3E}">
        <p14:creationId xmlns:p14="http://schemas.microsoft.com/office/powerpoint/2010/main" val="1670270685"/>
      </p:ext>
    </p:extLst>
  </p:cSld>
  <p:clrMapOvr>
    <a:masterClrMapping/>
  </p:clrMapOvr>
  <p:transition>
    <p:wipe dir="u"/>
    <p:sndAc>
      <p:stSnd>
        <p:snd r:embed="rId2" name="type.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Arial" pitchFamily="34" charset="0"/>
                <a:cs typeface="Arial" pitchFamily="34" charset="0"/>
              </a:rPr>
              <a:t>Article 9.1</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1828800"/>
            <a:ext cx="7391400" cy="4267200"/>
          </a:xfrm>
        </p:spPr>
        <p:txBody>
          <a:bodyPr/>
          <a:lstStyle/>
          <a:p>
            <a:r>
              <a:rPr lang="en-US" sz="3000" dirty="0" smtClean="0">
                <a:latin typeface="Arial" pitchFamily="34" charset="0"/>
                <a:cs typeface="Arial" pitchFamily="34" charset="0"/>
              </a:rPr>
              <a:t>Five year contract</a:t>
            </a:r>
          </a:p>
          <a:p>
            <a:r>
              <a:rPr lang="en-US" sz="3000" dirty="0" smtClean="0">
                <a:latin typeface="Arial" pitchFamily="34" charset="0"/>
                <a:cs typeface="Arial" pitchFamily="34" charset="0"/>
              </a:rPr>
              <a:t>Expanded doctoral degrees eligible for pay increases to </a:t>
            </a:r>
            <a:r>
              <a:rPr lang="en-US" sz="3000" dirty="0">
                <a:latin typeface="Arial" pitchFamily="34" charset="0"/>
                <a:cs typeface="Arial" pitchFamily="34" charset="0"/>
              </a:rPr>
              <a:t>include but are not limited to DDS, MD, JD, DC, OD, DO, PhD, EdD, and </a:t>
            </a:r>
            <a:r>
              <a:rPr lang="en-US" sz="3000" dirty="0" smtClean="0">
                <a:latin typeface="Arial" pitchFamily="34" charset="0"/>
                <a:cs typeface="Arial" pitchFamily="34" charset="0"/>
              </a:rPr>
              <a:t>DMA.</a:t>
            </a:r>
          </a:p>
          <a:p>
            <a:r>
              <a:rPr lang="en-US" sz="3000" dirty="0">
                <a:latin typeface="Arial" pitchFamily="34" charset="0"/>
                <a:cs typeface="Arial" pitchFamily="34" charset="0"/>
              </a:rPr>
              <a:t>Expanded access to top </a:t>
            </a:r>
            <a:r>
              <a:rPr lang="en-US" sz="3000" dirty="0" smtClean="0">
                <a:latin typeface="Arial" pitchFamily="34" charset="0"/>
                <a:cs typeface="Arial" pitchFamily="34" charset="0"/>
              </a:rPr>
              <a:t>earnings by reducing number of credit hours from 299 to 260.   </a:t>
            </a:r>
            <a:endParaRPr lang="en-US" sz="3000" dirty="0">
              <a:latin typeface="Arial" pitchFamily="34" charset="0"/>
              <a:cs typeface="Arial" pitchFamily="34" charset="0"/>
            </a:endParaRPr>
          </a:p>
          <a:p>
            <a:endParaRPr lang="en-US" dirty="0" smtClean="0"/>
          </a:p>
        </p:txBody>
      </p:sp>
    </p:spTree>
    <p:extLst>
      <p:ext uri="{BB962C8B-B14F-4D97-AF65-F5344CB8AC3E}">
        <p14:creationId xmlns:p14="http://schemas.microsoft.com/office/powerpoint/2010/main" val="1552832539"/>
      </p:ext>
    </p:extLst>
  </p:cSld>
  <p:clrMapOvr>
    <a:masterClrMapping/>
  </p:clrMapOvr>
  <p:transition>
    <p:dissolve/>
    <p:sndAc>
      <p:stSnd>
        <p:snd r:embed="rId2" name="cashreg.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Arial" pitchFamily="34" charset="0"/>
                <a:cs typeface="Arial" pitchFamily="34" charset="0"/>
              </a:rPr>
              <a:t>Article 9.1</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2286000"/>
            <a:ext cx="7391400" cy="3810000"/>
          </a:xfrm>
        </p:spPr>
        <p:txBody>
          <a:bodyPr/>
          <a:lstStyle/>
          <a:p>
            <a:r>
              <a:rPr lang="en-US" dirty="0" smtClean="0">
                <a:latin typeface="Arial" pitchFamily="34" charset="0"/>
                <a:cs typeface="Arial" pitchFamily="34" charset="0"/>
              </a:rPr>
              <a:t>Increased individual compensation due to payment for contact hours instead of credit hours</a:t>
            </a:r>
          </a:p>
          <a:p>
            <a:r>
              <a:rPr lang="en-US" dirty="0">
                <a:latin typeface="Arial" pitchFamily="34" charset="0"/>
                <a:cs typeface="Arial" pitchFamily="34" charset="0"/>
              </a:rPr>
              <a:t>Salary schedule movement for </a:t>
            </a:r>
            <a:r>
              <a:rPr lang="en-US" dirty="0" smtClean="0">
                <a:latin typeface="Arial" pitchFamily="34" charset="0"/>
                <a:cs typeface="Arial" pitchFamily="34" charset="0"/>
              </a:rPr>
              <a:t>everyone </a:t>
            </a:r>
            <a:r>
              <a:rPr lang="en-US" dirty="0">
                <a:latin typeface="Arial" pitchFamily="34" charset="0"/>
                <a:cs typeface="Arial" pitchFamily="34" charset="0"/>
              </a:rPr>
              <a:t>will occur at the start of each academic semester, to exclude summer term. </a:t>
            </a: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558056143"/>
      </p:ext>
    </p:extLst>
  </p:cSld>
  <p:clrMapOvr>
    <a:masterClrMapping/>
  </p:clrMapOvr>
  <p:transition>
    <p:dissolve/>
    <p:sndAc>
      <p:stSnd>
        <p:snd r:embed="rId2" name="cashreg.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772400" cy="1143000"/>
          </a:xfrm>
        </p:spPr>
        <p:txBody>
          <a:bodyPr/>
          <a:lstStyle/>
          <a:p>
            <a:pPr algn="ctr"/>
            <a:r>
              <a:rPr lang="en-US" sz="3600" dirty="0" smtClean="0">
                <a:latin typeface="Arial" pitchFamily="34" charset="0"/>
                <a:cs typeface="Arial" pitchFamily="34" charset="0"/>
              </a:rPr>
              <a:t>Article 9.1</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1828800"/>
            <a:ext cx="7391400" cy="4267200"/>
          </a:xfrm>
        </p:spPr>
        <p:txBody>
          <a:bodyPr/>
          <a:lstStyle/>
          <a:p>
            <a:pPr marL="0" indent="0">
              <a:buNone/>
            </a:pPr>
            <a:r>
              <a:rPr lang="en-US" sz="3000" dirty="0" smtClean="0">
                <a:latin typeface="Arial" pitchFamily="34" charset="0"/>
                <a:cs typeface="Arial" pitchFamily="34" charset="0"/>
              </a:rPr>
              <a:t>To increase personal compensation, pay structure simplified with only two pay columns (as opposed to six):  </a:t>
            </a:r>
          </a:p>
          <a:p>
            <a:r>
              <a:rPr lang="en-US" sz="3000" dirty="0" smtClean="0">
                <a:latin typeface="Arial" pitchFamily="34" charset="0"/>
                <a:cs typeface="Arial" pitchFamily="34" charset="0"/>
              </a:rPr>
              <a:t>Column One:  Masters </a:t>
            </a:r>
            <a:r>
              <a:rPr lang="en-US" sz="3000" dirty="0">
                <a:latin typeface="Arial" pitchFamily="34" charset="0"/>
                <a:cs typeface="Arial" pitchFamily="34" charset="0"/>
              </a:rPr>
              <a:t>or </a:t>
            </a:r>
            <a:r>
              <a:rPr lang="en-US" sz="3000" dirty="0" smtClean="0">
                <a:latin typeface="Arial" pitchFamily="34" charset="0"/>
                <a:cs typeface="Arial" pitchFamily="34" charset="0"/>
              </a:rPr>
              <a:t>Equivalent (which includes any degree which is less than MA)</a:t>
            </a:r>
          </a:p>
          <a:p>
            <a:r>
              <a:rPr lang="en-US" sz="3000" dirty="0" smtClean="0">
                <a:latin typeface="Arial" pitchFamily="34" charset="0"/>
                <a:cs typeface="Arial" pitchFamily="34" charset="0"/>
              </a:rPr>
              <a:t>Column Two:  </a:t>
            </a:r>
            <a:r>
              <a:rPr lang="en-US" sz="3000" dirty="0">
                <a:latin typeface="Arial" pitchFamily="34" charset="0"/>
                <a:cs typeface="Arial" pitchFamily="34" charset="0"/>
              </a:rPr>
              <a:t>Masters+60 or Doctorate</a:t>
            </a:r>
            <a:endParaRPr lang="en-US" sz="3000" dirty="0" smtClean="0">
              <a:latin typeface="Arial" pitchFamily="34" charset="0"/>
              <a:cs typeface="Arial" pitchFamily="34" charset="0"/>
            </a:endParaRPr>
          </a:p>
        </p:txBody>
      </p:sp>
    </p:spTree>
    <p:extLst>
      <p:ext uri="{BB962C8B-B14F-4D97-AF65-F5344CB8AC3E}">
        <p14:creationId xmlns:p14="http://schemas.microsoft.com/office/powerpoint/2010/main" val="2452728695"/>
      </p:ext>
    </p:extLst>
  </p:cSld>
  <p:clrMapOvr>
    <a:masterClrMapping/>
  </p:clrMapOvr>
  <p:transition>
    <p:dissolve/>
    <p:sndAc>
      <p:stSnd>
        <p:snd r:embed="rId2" name="cashreg.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1143000"/>
          </a:xfrm>
        </p:spPr>
        <p:txBody>
          <a:bodyPr/>
          <a:lstStyle/>
          <a:p>
            <a:pPr algn="ctr"/>
            <a:r>
              <a:rPr lang="en-US" sz="3600" dirty="0" smtClean="0">
                <a:latin typeface="Arial" pitchFamily="34" charset="0"/>
                <a:cs typeface="Arial" pitchFamily="34" charset="0"/>
              </a:rPr>
              <a:t>Article 9.1</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1524000"/>
            <a:ext cx="7391400" cy="4724400"/>
          </a:xfrm>
        </p:spPr>
        <p:txBody>
          <a:bodyPr/>
          <a:lstStyle/>
          <a:p>
            <a:r>
              <a:rPr lang="en-US" dirty="0" smtClean="0">
                <a:latin typeface="Arial" pitchFamily="34" charset="0"/>
                <a:cs typeface="Arial" pitchFamily="34" charset="0"/>
              </a:rPr>
              <a:t>Adjunct teaching faculty pay increase for year one of the contract:</a:t>
            </a:r>
          </a:p>
          <a:p>
            <a:pPr lvl="1"/>
            <a:r>
              <a:rPr lang="en-US" dirty="0">
                <a:latin typeface="Arial" pitchFamily="34" charset="0"/>
                <a:cs typeface="Arial" pitchFamily="34" charset="0"/>
              </a:rPr>
              <a:t>Minimum of 0.8% increase</a:t>
            </a:r>
          </a:p>
          <a:p>
            <a:pPr lvl="1"/>
            <a:r>
              <a:rPr lang="en-US" dirty="0">
                <a:latin typeface="Arial" pitchFamily="34" charset="0"/>
                <a:cs typeface="Arial" pitchFamily="34" charset="0"/>
              </a:rPr>
              <a:t>Maximum of 2.3% </a:t>
            </a:r>
            <a:r>
              <a:rPr lang="en-US" dirty="0" smtClean="0">
                <a:latin typeface="Arial" pitchFamily="34" charset="0"/>
                <a:cs typeface="Arial" pitchFamily="34" charset="0"/>
              </a:rPr>
              <a:t>increase</a:t>
            </a:r>
          </a:p>
          <a:p>
            <a:r>
              <a:rPr lang="en-US" dirty="0" smtClean="0">
                <a:latin typeface="Arial" pitchFamily="34" charset="0"/>
                <a:cs typeface="Arial" pitchFamily="34" charset="0"/>
              </a:rPr>
              <a:t>Adjunct lib/counsel pay increase for year </a:t>
            </a:r>
            <a:r>
              <a:rPr lang="en-US" dirty="0" smtClean="0">
                <a:latin typeface="Arial" pitchFamily="34" charset="0"/>
                <a:cs typeface="Arial" pitchFamily="34" charset="0"/>
              </a:rPr>
              <a:t>one:</a:t>
            </a:r>
            <a:endParaRPr lang="en-US" dirty="0" smtClean="0">
              <a:latin typeface="Arial" pitchFamily="34" charset="0"/>
              <a:cs typeface="Arial" pitchFamily="34" charset="0"/>
            </a:endParaRPr>
          </a:p>
          <a:p>
            <a:pPr lvl="1"/>
            <a:r>
              <a:rPr lang="en-US" dirty="0" smtClean="0">
                <a:latin typeface="Arial" pitchFamily="34" charset="0"/>
                <a:cs typeface="Arial" pitchFamily="34" charset="0"/>
              </a:rPr>
              <a:t>Minimum of 0.95% increase</a:t>
            </a:r>
          </a:p>
          <a:p>
            <a:pPr lvl="1"/>
            <a:r>
              <a:rPr lang="en-US" dirty="0" smtClean="0">
                <a:latin typeface="Arial" pitchFamily="34" charset="0"/>
                <a:cs typeface="Arial" pitchFamily="34" charset="0"/>
              </a:rPr>
              <a:t>Maximum of  0.96% increase</a:t>
            </a:r>
          </a:p>
          <a:p>
            <a:pPr marL="457200" lvl="1" indent="0">
              <a:buNone/>
            </a:pPr>
            <a:endParaRPr lang="en-US" dirty="0" smtClean="0"/>
          </a:p>
          <a:p>
            <a:pPr marL="457200" lvl="1" indent="0">
              <a:buNone/>
            </a:pPr>
            <a:endParaRPr lang="en-US" dirty="0" smtClean="0"/>
          </a:p>
        </p:txBody>
      </p:sp>
    </p:spTree>
    <p:extLst>
      <p:ext uri="{BB962C8B-B14F-4D97-AF65-F5344CB8AC3E}">
        <p14:creationId xmlns:p14="http://schemas.microsoft.com/office/powerpoint/2010/main" val="1309357966"/>
      </p:ext>
    </p:extLst>
  </p:cSld>
  <p:clrMapOvr>
    <a:masterClrMapping/>
  </p:clrMapOvr>
  <p:transition>
    <p:dissolve/>
    <p:sndAc>
      <p:stSnd>
        <p:snd r:embed="rId3" name="cashreg.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1143000"/>
          </a:xfrm>
        </p:spPr>
        <p:txBody>
          <a:bodyPr/>
          <a:lstStyle/>
          <a:p>
            <a:pPr algn="ctr"/>
            <a:r>
              <a:rPr lang="en-US" sz="3600" dirty="0" smtClean="0">
                <a:latin typeface="Arial" pitchFamily="34" charset="0"/>
                <a:cs typeface="Arial" pitchFamily="34" charset="0"/>
              </a:rPr>
              <a:t>Article 9.1</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1600200"/>
            <a:ext cx="7391400" cy="4953000"/>
          </a:xfrm>
        </p:spPr>
        <p:txBody>
          <a:bodyPr/>
          <a:lstStyle/>
          <a:p>
            <a:r>
              <a:rPr lang="en-US" sz="3000" dirty="0">
                <a:latin typeface="Arial" pitchFamily="34" charset="0"/>
                <a:cs typeface="Arial" pitchFamily="34" charset="0"/>
              </a:rPr>
              <a:t>First year pay </a:t>
            </a:r>
            <a:r>
              <a:rPr lang="en-US" sz="3000" dirty="0" smtClean="0">
                <a:latin typeface="Arial" pitchFamily="34" charset="0"/>
                <a:cs typeface="Arial" pitchFamily="34" charset="0"/>
              </a:rPr>
              <a:t>increase goes </a:t>
            </a:r>
            <a:r>
              <a:rPr lang="en-US" sz="3000" dirty="0">
                <a:latin typeface="Arial" pitchFamily="34" charset="0"/>
                <a:cs typeface="Arial" pitchFamily="34" charset="0"/>
              </a:rPr>
              <a:t>into effect Spring </a:t>
            </a:r>
            <a:r>
              <a:rPr lang="en-US" sz="3000" dirty="0" smtClean="0">
                <a:latin typeface="Arial" pitchFamily="34" charset="0"/>
                <a:cs typeface="Arial" pitchFamily="34" charset="0"/>
              </a:rPr>
              <a:t>2017</a:t>
            </a:r>
          </a:p>
          <a:p>
            <a:r>
              <a:rPr lang="en-US" sz="3000" dirty="0" smtClean="0">
                <a:latin typeface="Arial" pitchFamily="34" charset="0"/>
                <a:cs typeface="Arial" pitchFamily="34" charset="0"/>
              </a:rPr>
              <a:t>For everyone, the </a:t>
            </a:r>
            <a:r>
              <a:rPr lang="en-US" sz="3000" dirty="0">
                <a:latin typeface="Arial" pitchFamily="34" charset="0"/>
                <a:cs typeface="Arial" pitchFamily="34" charset="0"/>
              </a:rPr>
              <a:t>base cell increase with subsequent impact to salary schedule will be increased yearly in August in years 2, 3, 4, and 5 as determined by the Consumer Price Index Urban (CPIU) by a minimum of 1.5% up to a maximum of 3.5%.</a:t>
            </a:r>
          </a:p>
          <a:p>
            <a:endParaRPr lang="en-US" sz="3000" dirty="0" smtClean="0"/>
          </a:p>
        </p:txBody>
      </p:sp>
    </p:spTree>
    <p:extLst>
      <p:ext uri="{BB962C8B-B14F-4D97-AF65-F5344CB8AC3E}">
        <p14:creationId xmlns:p14="http://schemas.microsoft.com/office/powerpoint/2010/main" val="3625858747"/>
      </p:ext>
    </p:extLst>
  </p:cSld>
  <p:clrMapOvr>
    <a:masterClrMapping/>
  </p:clrMapOvr>
  <p:transition>
    <p:dissolve/>
    <p:sndAc>
      <p:stSnd>
        <p:snd r:embed="rId2" name="cashreg.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1143000"/>
          </a:xfrm>
        </p:spPr>
        <p:txBody>
          <a:bodyPr/>
          <a:lstStyle/>
          <a:p>
            <a:pPr algn="ctr"/>
            <a:r>
              <a:rPr lang="en-US" sz="3600" dirty="0" smtClean="0">
                <a:latin typeface="Arial" pitchFamily="34" charset="0"/>
                <a:cs typeface="Arial" pitchFamily="34" charset="0"/>
              </a:rPr>
              <a:t>Article 9.1</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1295400"/>
            <a:ext cx="7391400" cy="5257800"/>
          </a:xfrm>
        </p:spPr>
        <p:txBody>
          <a:bodyPr/>
          <a:lstStyle/>
          <a:p>
            <a:r>
              <a:rPr lang="en-US" sz="3000" dirty="0" smtClean="0">
                <a:latin typeface="Arial" pitchFamily="34" charset="0"/>
                <a:cs typeface="Arial" pitchFamily="34" charset="0"/>
              </a:rPr>
              <a:t>Everyone achieving Level </a:t>
            </a:r>
            <a:r>
              <a:rPr lang="en-US" sz="3000" dirty="0">
                <a:latin typeface="Arial" pitchFamily="34" charset="0"/>
                <a:cs typeface="Arial" pitchFamily="34" charset="0"/>
              </a:rPr>
              <a:t>II </a:t>
            </a:r>
            <a:r>
              <a:rPr lang="en-US" sz="3000" dirty="0" smtClean="0">
                <a:latin typeface="Arial" pitchFamily="34" charset="0"/>
                <a:cs typeface="Arial" pitchFamily="34" charset="0"/>
              </a:rPr>
              <a:t>status will </a:t>
            </a:r>
            <a:r>
              <a:rPr lang="en-US" sz="3000" dirty="0">
                <a:latin typeface="Arial" pitchFamily="34" charset="0"/>
                <a:cs typeface="Arial" pitchFamily="34" charset="0"/>
              </a:rPr>
              <a:t>receive a 2.5% increase above his/her current rate of pay for all contact hours worked in an academic semester.  </a:t>
            </a:r>
            <a:endParaRPr lang="en-US" sz="3000" dirty="0" smtClean="0">
              <a:latin typeface="Arial" pitchFamily="34" charset="0"/>
              <a:cs typeface="Arial" pitchFamily="34" charset="0"/>
            </a:endParaRPr>
          </a:p>
          <a:p>
            <a:r>
              <a:rPr lang="en-US" sz="3000" dirty="0" smtClean="0">
                <a:latin typeface="Arial" pitchFamily="34" charset="0"/>
                <a:cs typeface="Arial" pitchFamily="34" charset="0"/>
              </a:rPr>
              <a:t>To avoid “6% Cap” SURS employer penalty, adjunct employees </a:t>
            </a:r>
            <a:r>
              <a:rPr lang="en-US" sz="3000" dirty="0">
                <a:latin typeface="Arial" pitchFamily="34" charset="0"/>
                <a:cs typeface="Arial" pitchFamily="34" charset="0"/>
              </a:rPr>
              <a:t>will not receive the pay increase associated with initial entry into Level II status in the same academic year as a salary schedule movement</a:t>
            </a:r>
            <a:r>
              <a:rPr lang="en-US" dirty="0"/>
              <a:t>. </a:t>
            </a:r>
          </a:p>
          <a:p>
            <a:endParaRPr lang="en-US" dirty="0" smtClean="0"/>
          </a:p>
        </p:txBody>
      </p:sp>
    </p:spTree>
    <p:extLst>
      <p:ext uri="{BB962C8B-B14F-4D97-AF65-F5344CB8AC3E}">
        <p14:creationId xmlns:p14="http://schemas.microsoft.com/office/powerpoint/2010/main" val="2018517107"/>
      </p:ext>
    </p:extLst>
  </p:cSld>
  <p:clrMapOvr>
    <a:masterClrMapping/>
  </p:clrMapOvr>
  <p:transition>
    <p:dissolve/>
    <p:sndAc>
      <p:stSnd>
        <p:snd r:embed="rId2" name="cashreg.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Arial" pitchFamily="34" charset="0"/>
                <a:cs typeface="Arial" pitchFamily="34" charset="0"/>
              </a:rPr>
              <a:t>Article 9.1</a:t>
            </a:r>
            <a:br>
              <a:rPr lang="en-US" sz="3600" dirty="0" smtClean="0">
                <a:latin typeface="Arial" pitchFamily="34" charset="0"/>
                <a:cs typeface="Arial" pitchFamily="34" charset="0"/>
              </a:rPr>
            </a:br>
            <a:r>
              <a:rPr lang="en-US" sz="3600" dirty="0" smtClean="0">
                <a:latin typeface="Arial" pitchFamily="34" charset="0"/>
                <a:cs typeface="Arial" pitchFamily="34" charset="0"/>
              </a:rPr>
              <a:t>Compensation (cont.)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1752600" y="1752600"/>
            <a:ext cx="7391400" cy="4343400"/>
          </a:xfrm>
        </p:spPr>
        <p:txBody>
          <a:bodyPr/>
          <a:lstStyle/>
          <a:p>
            <a:pPr marL="0" indent="0">
              <a:buNone/>
            </a:pPr>
            <a:r>
              <a:rPr lang="en-US" dirty="0">
                <a:latin typeface="Arial" pitchFamily="34" charset="0"/>
                <a:cs typeface="Arial" pitchFamily="34" charset="0"/>
              </a:rPr>
              <a:t>A one-time longevity stipend of $300 will be paid to </a:t>
            </a:r>
            <a:r>
              <a:rPr lang="en-US" dirty="0" smtClean="0">
                <a:latin typeface="Arial" pitchFamily="34" charset="0"/>
                <a:cs typeface="Arial" pitchFamily="34" charset="0"/>
              </a:rPr>
              <a:t>every employee who was employed </a:t>
            </a:r>
            <a:r>
              <a:rPr lang="en-US" dirty="0">
                <a:latin typeface="Arial" pitchFamily="34" charset="0"/>
                <a:cs typeface="Arial" pitchFamily="34" charset="0"/>
              </a:rPr>
              <a:t>during the Fall 2016 semester and who works either the Spring 2017 or the Fall 2017 academic semester. </a:t>
            </a:r>
          </a:p>
          <a:p>
            <a:endParaRPr lang="en-US" dirty="0" smtClean="0"/>
          </a:p>
        </p:txBody>
      </p:sp>
    </p:spTree>
    <p:extLst>
      <p:ext uri="{BB962C8B-B14F-4D97-AF65-F5344CB8AC3E}">
        <p14:creationId xmlns:p14="http://schemas.microsoft.com/office/powerpoint/2010/main" val="2690971539"/>
      </p:ext>
    </p:extLst>
  </p:cSld>
  <p:clrMapOvr>
    <a:masterClrMapping/>
  </p:clrMapOvr>
  <p:transition>
    <p:dissolve/>
    <p:sndAc>
      <p:stSnd>
        <p:snd r:embed="rId2" name="cashreg.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467600" cy="1143000"/>
          </a:xfrm>
        </p:spPr>
        <p:txBody>
          <a:bodyPr/>
          <a:lstStyle/>
          <a:p>
            <a:r>
              <a:rPr lang="en-US" dirty="0" smtClean="0">
                <a:latin typeface="Arial" pitchFamily="34" charset="0"/>
                <a:cs typeface="Arial" pitchFamily="34" charset="0"/>
              </a:rPr>
              <a:t>What did we accomplish?</a:t>
            </a:r>
            <a:endParaRPr lang="en-US" dirty="0">
              <a:latin typeface="Arial" pitchFamily="34" charset="0"/>
              <a:cs typeface="Arial" pitchFamily="34" charset="0"/>
            </a:endParaRPr>
          </a:p>
        </p:txBody>
      </p:sp>
      <p:sp>
        <p:nvSpPr>
          <p:cNvPr id="3" name="Content Placeholder 2"/>
          <p:cNvSpPr>
            <a:spLocks noGrp="1"/>
          </p:cNvSpPr>
          <p:nvPr>
            <p:ph idx="1"/>
          </p:nvPr>
        </p:nvSpPr>
        <p:spPr>
          <a:xfrm>
            <a:off x="1676400" y="1524000"/>
            <a:ext cx="7467600" cy="4876800"/>
          </a:xfrm>
        </p:spPr>
        <p:txBody>
          <a:bodyPr/>
          <a:lstStyle/>
          <a:p>
            <a:r>
              <a:rPr lang="en-US" dirty="0" smtClean="0">
                <a:latin typeface="Arial" pitchFamily="34" charset="0"/>
                <a:cs typeface="Arial" pitchFamily="34" charset="0"/>
              </a:rPr>
              <a:t>Bumping Rights</a:t>
            </a:r>
          </a:p>
          <a:p>
            <a:r>
              <a:rPr lang="en-US" dirty="0" smtClean="0">
                <a:latin typeface="Arial" pitchFamily="34" charset="0"/>
                <a:cs typeface="Arial" pitchFamily="34" charset="0"/>
              </a:rPr>
              <a:t>Increased number of classes assigned</a:t>
            </a:r>
          </a:p>
          <a:p>
            <a:r>
              <a:rPr lang="en-US" dirty="0" smtClean="0">
                <a:latin typeface="Arial" pitchFamily="34" charset="0"/>
                <a:cs typeface="Arial" pitchFamily="34" charset="0"/>
              </a:rPr>
              <a:t>Payment for contact hours (vs. credit)</a:t>
            </a:r>
          </a:p>
          <a:p>
            <a:r>
              <a:rPr lang="en-US" dirty="0" smtClean="0">
                <a:latin typeface="Arial" pitchFamily="34" charset="0"/>
                <a:cs typeface="Arial" pitchFamily="34" charset="0"/>
              </a:rPr>
              <a:t>Dramatically improved salary structure </a:t>
            </a:r>
          </a:p>
          <a:p>
            <a:r>
              <a:rPr lang="en-US" dirty="0" smtClean="0">
                <a:latin typeface="Arial" pitchFamily="34" charset="0"/>
                <a:cs typeface="Arial" pitchFamily="34" charset="0"/>
              </a:rPr>
              <a:t>Creation of Level II status </a:t>
            </a:r>
          </a:p>
          <a:p>
            <a:r>
              <a:rPr lang="en-US" dirty="0" smtClean="0">
                <a:latin typeface="Arial" pitchFamily="34" charset="0"/>
                <a:cs typeface="Arial" pitchFamily="34" charset="0"/>
              </a:rPr>
              <a:t>Expanded paid sick leave benefits</a:t>
            </a:r>
          </a:p>
          <a:p>
            <a:r>
              <a:rPr lang="en-US" dirty="0" smtClean="0">
                <a:latin typeface="Arial" pitchFamily="34" charset="0"/>
                <a:cs typeface="Arial" pitchFamily="34" charset="0"/>
              </a:rPr>
              <a:t>Compensation for stacked classes</a:t>
            </a:r>
          </a:p>
          <a:p>
            <a:endParaRPr lang="en-US" dirty="0"/>
          </a:p>
        </p:txBody>
      </p:sp>
    </p:spTree>
  </p:cSld>
  <p:clrMapOvr>
    <a:masterClrMapping/>
  </p:clrMapOvr>
  <p:transition>
    <p:wedge/>
    <p:sndAc>
      <p:stSnd>
        <p:snd r:embed="rId2"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467600" cy="1143000"/>
          </a:xfrm>
        </p:spPr>
        <p:txBody>
          <a:bodyPr/>
          <a:lstStyle/>
          <a:p>
            <a:r>
              <a:rPr lang="en-US" dirty="0" smtClean="0">
                <a:latin typeface="Arial" pitchFamily="34" charset="0"/>
                <a:cs typeface="Arial" pitchFamily="34" charset="0"/>
              </a:rPr>
              <a:t>What did we accomplish?</a:t>
            </a:r>
            <a:endParaRPr lang="en-US" dirty="0">
              <a:latin typeface="Arial" pitchFamily="34" charset="0"/>
              <a:cs typeface="Arial" pitchFamily="34" charset="0"/>
            </a:endParaRPr>
          </a:p>
        </p:txBody>
      </p:sp>
      <p:sp>
        <p:nvSpPr>
          <p:cNvPr id="3" name="Content Placeholder 2"/>
          <p:cNvSpPr>
            <a:spLocks noGrp="1"/>
          </p:cNvSpPr>
          <p:nvPr>
            <p:ph idx="1"/>
          </p:nvPr>
        </p:nvSpPr>
        <p:spPr>
          <a:xfrm>
            <a:off x="1676400" y="1524000"/>
            <a:ext cx="7467600" cy="4876800"/>
          </a:xfrm>
        </p:spPr>
        <p:txBody>
          <a:bodyPr/>
          <a:lstStyle/>
          <a:p>
            <a:r>
              <a:rPr lang="en-US" dirty="0" smtClean="0">
                <a:latin typeface="Arial" pitchFamily="34" charset="0"/>
                <a:cs typeface="Arial" pitchFamily="34" charset="0"/>
              </a:rPr>
              <a:t>Competitive wages</a:t>
            </a:r>
          </a:p>
          <a:p>
            <a:r>
              <a:rPr lang="en-US" dirty="0">
                <a:latin typeface="Arial" pitchFamily="34" charset="0"/>
                <a:cs typeface="Arial" pitchFamily="34" charset="0"/>
              </a:rPr>
              <a:t>R</a:t>
            </a:r>
            <a:r>
              <a:rPr lang="en-US" dirty="0" smtClean="0">
                <a:latin typeface="Arial" pitchFamily="34" charset="0"/>
                <a:cs typeface="Arial" pitchFamily="34" charset="0"/>
              </a:rPr>
              <a:t>esponsibility placed on College to notify employee of “not excellent” status accompanied with remediation plan and timeline</a:t>
            </a:r>
          </a:p>
          <a:p>
            <a:r>
              <a:rPr lang="en-US" dirty="0" smtClean="0">
                <a:latin typeface="Arial" pitchFamily="34" charset="0"/>
                <a:cs typeface="Arial" pitchFamily="34" charset="0"/>
              </a:rPr>
              <a:t>Universal access to every adjunct office</a:t>
            </a:r>
          </a:p>
          <a:p>
            <a:r>
              <a:rPr lang="en-US" dirty="0" smtClean="0">
                <a:latin typeface="Arial" pitchFamily="34" charset="0"/>
                <a:cs typeface="Arial" pitchFamily="34" charset="0"/>
              </a:rPr>
              <a:t>Progressive evaluation program which reflects best practice</a:t>
            </a:r>
          </a:p>
          <a:p>
            <a:pPr marL="0" indent="0">
              <a:buNone/>
            </a:pPr>
            <a:r>
              <a:rPr lang="en-US" dirty="0" smtClean="0">
                <a:latin typeface="Arial" pitchFamily="34" charset="0"/>
                <a:cs typeface="Arial" pitchFamily="34" charset="0"/>
              </a:rPr>
              <a:t> </a:t>
            </a:r>
            <a:endParaRPr lang="en-US" dirty="0">
              <a:latin typeface="Arial" pitchFamily="34" charset="0"/>
              <a:cs typeface="Arial" pitchFamily="34" charset="0"/>
            </a:endParaRPr>
          </a:p>
        </p:txBody>
      </p:sp>
    </p:spTree>
    <p:extLst>
      <p:ext uri="{BB962C8B-B14F-4D97-AF65-F5344CB8AC3E}">
        <p14:creationId xmlns:p14="http://schemas.microsoft.com/office/powerpoint/2010/main" val="3156431767"/>
      </p:ext>
    </p:extLst>
  </p:cSld>
  <p:clrMapOvr>
    <a:masterClrMapping/>
  </p:clrMapOvr>
  <p:transition>
    <p:wedge/>
    <p:sndAc>
      <p:stSnd>
        <p:snd r:embed="rId2"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buNone/>
            </a:pPr>
            <a:endParaRPr lang="en-US" sz="3600" dirty="0" smtClean="0"/>
          </a:p>
          <a:p>
            <a:pPr algn="ctr">
              <a:buNone/>
            </a:pPr>
            <a:r>
              <a:rPr lang="en-US" sz="4800" dirty="0" smtClean="0">
                <a:latin typeface="Arial" pitchFamily="34" charset="0"/>
                <a:cs typeface="Arial" pitchFamily="34" charset="0"/>
              </a:rPr>
              <a:t>We strongly </a:t>
            </a:r>
            <a:r>
              <a:rPr lang="en-US" sz="4800" dirty="0" smtClean="0">
                <a:solidFill>
                  <a:schemeClr val="tx1">
                    <a:lumMod val="50000"/>
                  </a:schemeClr>
                </a:solidFill>
                <a:latin typeface="Arial" pitchFamily="34" charset="0"/>
                <a:cs typeface="Arial" pitchFamily="34" charset="0"/>
              </a:rPr>
              <a:t>recommend</a:t>
            </a:r>
            <a:r>
              <a:rPr lang="en-US" sz="4800" dirty="0" smtClean="0">
                <a:solidFill>
                  <a:srgbClr val="008000"/>
                </a:solidFill>
                <a:latin typeface="Arial" pitchFamily="34" charset="0"/>
                <a:cs typeface="Arial" pitchFamily="34" charset="0"/>
              </a:rPr>
              <a:t> </a:t>
            </a:r>
            <a:r>
              <a:rPr lang="en-US" sz="4800" dirty="0" smtClean="0">
                <a:latin typeface="Arial" pitchFamily="34" charset="0"/>
                <a:cs typeface="Arial" pitchFamily="34" charset="0"/>
              </a:rPr>
              <a:t>a </a:t>
            </a:r>
            <a:r>
              <a:rPr lang="en-US" sz="4800" dirty="0" smtClean="0">
                <a:solidFill>
                  <a:schemeClr val="tx1">
                    <a:lumMod val="50000"/>
                  </a:schemeClr>
                </a:solidFill>
                <a:latin typeface="Arial" pitchFamily="34" charset="0"/>
                <a:cs typeface="Arial" pitchFamily="34" charset="0"/>
              </a:rPr>
              <a:t>YES</a:t>
            </a:r>
            <a:r>
              <a:rPr lang="en-US" sz="4800" dirty="0" smtClean="0">
                <a:solidFill>
                  <a:srgbClr val="008000"/>
                </a:solidFill>
                <a:latin typeface="Arial" pitchFamily="34" charset="0"/>
                <a:cs typeface="Arial" pitchFamily="34" charset="0"/>
              </a:rPr>
              <a:t> </a:t>
            </a:r>
            <a:r>
              <a:rPr lang="en-US" sz="4800" dirty="0" smtClean="0">
                <a:latin typeface="Arial" pitchFamily="34" charset="0"/>
                <a:cs typeface="Arial" pitchFamily="34" charset="0"/>
              </a:rPr>
              <a:t>vote on this contract.</a:t>
            </a:r>
          </a:p>
          <a:p>
            <a:pPr algn="ctr">
              <a:buNone/>
            </a:pPr>
            <a:endParaRPr lang="en-US" sz="4800" dirty="0" smtClean="0"/>
          </a:p>
          <a:p>
            <a:pPr algn="ctr">
              <a:buNone/>
            </a:pPr>
            <a:endParaRPr lang="en-US" sz="4800" dirty="0"/>
          </a:p>
        </p:txBody>
      </p:sp>
      <p:sp>
        <p:nvSpPr>
          <p:cNvPr id="3" name="Title 2"/>
          <p:cNvSpPr>
            <a:spLocks noGrp="1"/>
          </p:cNvSpPr>
          <p:nvPr>
            <p:ph type="title"/>
          </p:nvPr>
        </p:nvSpPr>
        <p:spPr/>
        <p:txBody>
          <a:bodyPr/>
          <a:lstStyle/>
          <a:p>
            <a:pPr algn="ctr"/>
            <a:r>
              <a:rPr lang="en-US" sz="6000" dirty="0" smtClean="0">
                <a:latin typeface="Arial" pitchFamily="34" charset="0"/>
                <a:cs typeface="Arial" pitchFamily="34" charset="0"/>
              </a:rPr>
              <a:t>It is in your hands…</a:t>
            </a:r>
            <a:endParaRPr lang="en-US" sz="6000" dirty="0">
              <a:latin typeface="Arial" pitchFamily="34" charset="0"/>
              <a:cs typeface="Arial" pitchFamily="34" charset="0"/>
            </a:endParaRPr>
          </a:p>
        </p:txBody>
      </p:sp>
      <p:pic>
        <p:nvPicPr>
          <p:cNvPr id="4" name="Content Placeholder 4" descr="images.jpeg"/>
          <p:cNvPicPr>
            <a:picLocks noChangeAspect="1"/>
          </p:cNvPicPr>
          <p:nvPr/>
        </p:nvPicPr>
        <p:blipFill>
          <a:blip r:embed="rId3" cstate="print"/>
          <a:srcRect l="-49837" r="-49837"/>
          <a:stretch>
            <a:fillRect/>
          </a:stretch>
        </p:blipFill>
        <p:spPr>
          <a:xfrm>
            <a:off x="3505200" y="4724400"/>
            <a:ext cx="2216883" cy="1219200"/>
          </a:xfrm>
          <a:prstGeom prst="rect">
            <a:avLst/>
          </a:prstGeom>
        </p:spPr>
      </p:pic>
    </p:spTree>
  </p:cSld>
  <p:clrMapOvr>
    <a:masterClrMapping/>
  </p:clrMapOvr>
  <p:transition>
    <p:dissolve/>
    <p:sndAc>
      <p:stSnd>
        <p:snd r:embed="rId2" name="applause.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52600" y="1219200"/>
            <a:ext cx="7391400" cy="4876800"/>
          </a:xfrm>
        </p:spPr>
        <p:txBody>
          <a:bodyPr>
            <a:normAutofit/>
          </a:bodyPr>
          <a:lstStyle/>
          <a:p>
            <a:pPr algn="ctr">
              <a:buNone/>
            </a:pPr>
            <a:endParaRPr lang="en-US" sz="3600" dirty="0" smtClean="0"/>
          </a:p>
          <a:p>
            <a:pPr algn="ctr">
              <a:buNone/>
            </a:pPr>
            <a:r>
              <a:rPr lang="en-US" sz="6000" dirty="0" smtClean="0">
                <a:latin typeface="Arial" pitchFamily="34" charset="0"/>
                <a:cs typeface="Arial" pitchFamily="34" charset="0"/>
              </a:rPr>
              <a:t>What does a </a:t>
            </a:r>
          </a:p>
          <a:p>
            <a:pPr algn="ctr">
              <a:buNone/>
            </a:pPr>
            <a:r>
              <a:rPr lang="en-US" sz="6000" dirty="0" smtClean="0">
                <a:solidFill>
                  <a:schemeClr val="tx1">
                    <a:lumMod val="50000"/>
                  </a:schemeClr>
                </a:solidFill>
                <a:latin typeface="Arial" pitchFamily="34" charset="0"/>
                <a:cs typeface="Arial" pitchFamily="34" charset="0"/>
              </a:rPr>
              <a:t>“No”  </a:t>
            </a:r>
          </a:p>
          <a:p>
            <a:pPr algn="ctr">
              <a:buNone/>
            </a:pPr>
            <a:r>
              <a:rPr lang="en-US" sz="6000" dirty="0" smtClean="0">
                <a:latin typeface="Arial" pitchFamily="34" charset="0"/>
                <a:cs typeface="Arial" pitchFamily="34" charset="0"/>
              </a:rPr>
              <a:t>vote mean?</a:t>
            </a:r>
          </a:p>
          <a:p>
            <a:pPr algn="ctr">
              <a:buNone/>
            </a:pPr>
            <a:endParaRPr lang="en-US" sz="4800" dirty="0" smtClean="0"/>
          </a:p>
          <a:p>
            <a:pPr algn="ctr">
              <a:buNone/>
            </a:pPr>
            <a:endParaRPr lang="en-US" sz="4800" dirty="0"/>
          </a:p>
        </p:txBody>
      </p:sp>
    </p:spTree>
    <p:extLst>
      <p:ext uri="{BB962C8B-B14F-4D97-AF65-F5344CB8AC3E}">
        <p14:creationId xmlns:p14="http://schemas.microsoft.com/office/powerpoint/2010/main" val="1954769477"/>
      </p:ext>
    </p:extLst>
  </p:cSld>
  <p:clrMapOvr>
    <a:masterClrMapping/>
  </p:clrMapOvr>
  <p:transition>
    <p:wedge/>
    <p:sndAc>
      <p:stSnd>
        <p:snd r:embed="rId2" name="explode.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52600" y="762000"/>
            <a:ext cx="7086600" cy="5943600"/>
          </a:xfrm>
        </p:spPr>
        <p:txBody>
          <a:bodyPr>
            <a:normAutofit/>
          </a:bodyPr>
          <a:lstStyle/>
          <a:p>
            <a:pPr algn="ctr">
              <a:buNone/>
            </a:pPr>
            <a:endParaRPr lang="en-US" sz="3600" dirty="0" smtClean="0"/>
          </a:p>
          <a:p>
            <a:pPr marL="1024128" indent="-914400" algn="just">
              <a:buAutoNum type="arabicPeriod"/>
            </a:pPr>
            <a:r>
              <a:rPr lang="en-US" sz="2600" dirty="0" smtClean="0">
                <a:latin typeface="Arial" pitchFamily="34" charset="0"/>
                <a:cs typeface="Arial" pitchFamily="34" charset="0"/>
              </a:rPr>
              <a:t>You believe a different bargaining team can achieve a better contract.</a:t>
            </a:r>
          </a:p>
          <a:p>
            <a:pPr marL="1024128" indent="-914400" algn="just">
              <a:buAutoNum type="arabicPeriod"/>
            </a:pPr>
            <a:r>
              <a:rPr lang="en-US" sz="2600" dirty="0" smtClean="0">
                <a:latin typeface="Arial" pitchFamily="34" charset="0"/>
                <a:cs typeface="Arial" pitchFamily="34" charset="0"/>
              </a:rPr>
              <a:t>You are willing to consider the option of a strike.</a:t>
            </a:r>
          </a:p>
          <a:p>
            <a:pPr marL="1024128" indent="-914400" algn="just">
              <a:buAutoNum type="arabicPeriod"/>
            </a:pPr>
            <a:r>
              <a:rPr lang="en-US" sz="2600" dirty="0" smtClean="0">
                <a:latin typeface="Arial" pitchFamily="34" charset="0"/>
                <a:cs typeface="Arial" pitchFamily="34" charset="0"/>
              </a:rPr>
              <a:t>If a strike vote is authorized, </a:t>
            </a:r>
            <a:r>
              <a:rPr lang="en-US" sz="2600" dirty="0">
                <a:latin typeface="Arial" pitchFamily="34" charset="0"/>
                <a:cs typeface="Arial" pitchFamily="34" charset="0"/>
              </a:rPr>
              <a:t>y</a:t>
            </a:r>
            <a:r>
              <a:rPr lang="en-US" sz="2600" dirty="0" smtClean="0">
                <a:latin typeface="Arial" pitchFamily="34" charset="0"/>
                <a:cs typeface="Arial" pitchFamily="34" charset="0"/>
              </a:rPr>
              <a:t>ou believe 100% of the membership will participate in a strike for a different contract.</a:t>
            </a:r>
          </a:p>
          <a:p>
            <a:pPr marL="1024128" indent="-914400" algn="just">
              <a:buAutoNum type="arabicPeriod"/>
            </a:pPr>
            <a:r>
              <a:rPr lang="en-US" sz="2600" dirty="0" smtClean="0">
                <a:latin typeface="Arial" pitchFamily="34" charset="0"/>
                <a:cs typeface="Arial" pitchFamily="34" charset="0"/>
              </a:rPr>
              <a:t>If bargaining impasse is reached and membership doesn’t authorize a strike, you are willing to have the College impose a contract of its own choosing.</a:t>
            </a:r>
            <a:endParaRPr lang="en-US" sz="4800" dirty="0" smtClean="0">
              <a:latin typeface="Arial" pitchFamily="34" charset="0"/>
              <a:cs typeface="Arial" pitchFamily="34" charset="0"/>
            </a:endParaRPr>
          </a:p>
          <a:p>
            <a:pPr marL="1024128" indent="-914400" algn="ctr">
              <a:buAutoNum type="arabicPeriod"/>
            </a:pPr>
            <a:endParaRPr lang="en-US" sz="4800" dirty="0" smtClean="0"/>
          </a:p>
          <a:p>
            <a:pPr algn="ctr">
              <a:buNone/>
            </a:pPr>
            <a:endParaRPr lang="en-US" sz="4800" dirty="0"/>
          </a:p>
        </p:txBody>
      </p:sp>
      <p:sp>
        <p:nvSpPr>
          <p:cNvPr id="3" name="Title 2"/>
          <p:cNvSpPr>
            <a:spLocks noGrp="1"/>
          </p:cNvSpPr>
          <p:nvPr>
            <p:ph type="title"/>
          </p:nvPr>
        </p:nvSpPr>
        <p:spPr>
          <a:xfrm>
            <a:off x="1676400" y="228600"/>
            <a:ext cx="7467600" cy="1096962"/>
          </a:xfrm>
        </p:spPr>
        <p:txBody>
          <a:bodyPr>
            <a:normAutofit fontScale="90000"/>
          </a:bodyPr>
          <a:lstStyle/>
          <a:p>
            <a:pPr algn="ctr"/>
            <a:r>
              <a:rPr lang="en-US" sz="5300" dirty="0">
                <a:latin typeface="Arial" pitchFamily="34" charset="0"/>
                <a:cs typeface="Arial" pitchFamily="34" charset="0"/>
              </a:rPr>
              <a:t>A “No” vote means:</a:t>
            </a:r>
            <a:r>
              <a:rPr lang="en-US" sz="4400" dirty="0"/>
              <a:t/>
            </a:r>
            <a:br>
              <a:rPr lang="en-US" sz="4400" dirty="0"/>
            </a:br>
            <a:endParaRPr lang="en-US" dirty="0"/>
          </a:p>
        </p:txBody>
      </p:sp>
    </p:spTree>
    <p:extLst>
      <p:ext uri="{BB962C8B-B14F-4D97-AF65-F5344CB8AC3E}">
        <p14:creationId xmlns:p14="http://schemas.microsoft.com/office/powerpoint/2010/main" val="3794129635"/>
      </p:ext>
    </p:extLst>
  </p:cSld>
  <p:clrMapOvr>
    <a:masterClrMapping/>
  </p:clrMapOvr>
  <p:transition>
    <p:dissolve/>
    <p:sndAc>
      <p:stSnd>
        <p:snd r:embed="rId2" name="explode.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buNone/>
            </a:pPr>
            <a:endParaRPr lang="en-US" sz="3600" dirty="0" smtClean="0"/>
          </a:p>
          <a:p>
            <a:pPr algn="ctr">
              <a:buNone/>
            </a:pPr>
            <a:r>
              <a:rPr lang="en-US" sz="4800" dirty="0" smtClean="0">
                <a:latin typeface="Arial" pitchFamily="34" charset="0"/>
                <a:cs typeface="Arial" pitchFamily="34" charset="0"/>
              </a:rPr>
              <a:t>We strongly </a:t>
            </a:r>
            <a:r>
              <a:rPr lang="en-US" sz="4800" dirty="0" smtClean="0">
                <a:solidFill>
                  <a:srgbClr val="FFC000"/>
                </a:solidFill>
                <a:latin typeface="Arial" pitchFamily="34" charset="0"/>
                <a:cs typeface="Arial" pitchFamily="34" charset="0"/>
              </a:rPr>
              <a:t>recommend</a:t>
            </a:r>
            <a:r>
              <a:rPr lang="en-US" sz="4800" dirty="0" smtClean="0">
                <a:solidFill>
                  <a:srgbClr val="008000"/>
                </a:solidFill>
                <a:latin typeface="Arial" pitchFamily="34" charset="0"/>
                <a:cs typeface="Arial" pitchFamily="34" charset="0"/>
              </a:rPr>
              <a:t> </a:t>
            </a:r>
            <a:r>
              <a:rPr lang="en-US" sz="4800" dirty="0" smtClean="0">
                <a:latin typeface="Arial" pitchFamily="34" charset="0"/>
                <a:cs typeface="Arial" pitchFamily="34" charset="0"/>
              </a:rPr>
              <a:t>a </a:t>
            </a:r>
            <a:r>
              <a:rPr lang="en-US" sz="4800" dirty="0" smtClean="0">
                <a:solidFill>
                  <a:srgbClr val="FFC000"/>
                </a:solidFill>
                <a:latin typeface="Arial" pitchFamily="34" charset="0"/>
                <a:cs typeface="Arial" pitchFamily="34" charset="0"/>
              </a:rPr>
              <a:t>YES </a:t>
            </a:r>
            <a:r>
              <a:rPr lang="en-US" sz="4800" dirty="0" smtClean="0">
                <a:latin typeface="Arial" pitchFamily="34" charset="0"/>
                <a:cs typeface="Arial" pitchFamily="34" charset="0"/>
              </a:rPr>
              <a:t>vote on this contract</a:t>
            </a:r>
            <a:r>
              <a:rPr lang="en-US" sz="4800" dirty="0" smtClean="0"/>
              <a:t>.</a:t>
            </a:r>
          </a:p>
          <a:p>
            <a:pPr algn="ctr">
              <a:buNone/>
            </a:pPr>
            <a:endParaRPr lang="en-US" sz="4800" dirty="0" smtClean="0"/>
          </a:p>
          <a:p>
            <a:pPr algn="ctr">
              <a:buNone/>
            </a:pPr>
            <a:endParaRPr lang="en-US" sz="4800" dirty="0"/>
          </a:p>
        </p:txBody>
      </p:sp>
      <p:sp>
        <p:nvSpPr>
          <p:cNvPr id="3" name="Title 2"/>
          <p:cNvSpPr>
            <a:spLocks noGrp="1"/>
          </p:cNvSpPr>
          <p:nvPr>
            <p:ph type="title"/>
          </p:nvPr>
        </p:nvSpPr>
        <p:spPr/>
        <p:txBody>
          <a:bodyPr/>
          <a:lstStyle/>
          <a:p>
            <a:pPr algn="ctr"/>
            <a:r>
              <a:rPr lang="en-US" dirty="0" smtClean="0">
                <a:latin typeface="Arial" pitchFamily="34" charset="0"/>
                <a:cs typeface="Arial" pitchFamily="34" charset="0"/>
              </a:rPr>
              <a:t>Again…</a:t>
            </a:r>
            <a:r>
              <a:rPr lang="en-US" dirty="0">
                <a:latin typeface="Arial" pitchFamily="34" charset="0"/>
                <a:cs typeface="Arial" pitchFamily="34" charset="0"/>
              </a:rPr>
              <a:t>i</a:t>
            </a:r>
            <a:r>
              <a:rPr lang="en-US" dirty="0" smtClean="0">
                <a:latin typeface="Arial" pitchFamily="34" charset="0"/>
                <a:cs typeface="Arial" pitchFamily="34" charset="0"/>
              </a:rPr>
              <a:t>t is in your hands…</a:t>
            </a:r>
            <a:endParaRPr lang="en-US" dirty="0">
              <a:latin typeface="Arial" pitchFamily="34" charset="0"/>
              <a:cs typeface="Arial" pitchFamily="34" charset="0"/>
            </a:endParaRPr>
          </a:p>
        </p:txBody>
      </p:sp>
      <p:pic>
        <p:nvPicPr>
          <p:cNvPr id="4" name="Content Placeholder 4" descr="images.jpeg"/>
          <p:cNvPicPr>
            <a:picLocks noChangeAspect="1"/>
          </p:cNvPicPr>
          <p:nvPr/>
        </p:nvPicPr>
        <p:blipFill>
          <a:blip r:embed="rId3" cstate="print"/>
          <a:srcRect l="-49837" r="-49837"/>
          <a:stretch>
            <a:fillRect/>
          </a:stretch>
        </p:blipFill>
        <p:spPr>
          <a:xfrm>
            <a:off x="3505200" y="4724400"/>
            <a:ext cx="2216883" cy="1219200"/>
          </a:xfrm>
          <a:prstGeom prst="rect">
            <a:avLst/>
          </a:prstGeom>
        </p:spPr>
      </p:pic>
    </p:spTree>
    <p:extLst>
      <p:ext uri="{BB962C8B-B14F-4D97-AF65-F5344CB8AC3E}">
        <p14:creationId xmlns:p14="http://schemas.microsoft.com/office/powerpoint/2010/main" val="3343603502"/>
      </p:ext>
    </p:extLst>
  </p:cSld>
  <p:clrMapOvr>
    <a:masterClrMapping/>
  </p:clrMapOvr>
  <p:transition>
    <p:wedge/>
    <p:sndAc>
      <p:stSnd>
        <p:snd r:embed="rId2" name="applause.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800" dirty="0" smtClean="0">
                <a:latin typeface="Arial" pitchFamily="34" charset="0"/>
                <a:cs typeface="Arial" pitchFamily="34" charset="0"/>
              </a:rPr>
              <a:t>Any questions?</a:t>
            </a:r>
            <a:endParaRPr lang="en-US" sz="4800" dirty="0">
              <a:latin typeface="Arial" pitchFamily="34" charset="0"/>
              <a:cs typeface="Arial" pitchFamily="34" charset="0"/>
            </a:endParaRPr>
          </a:p>
        </p:txBody>
      </p:sp>
    </p:spTree>
  </p:cSld>
  <p:clrMapOvr>
    <a:masterClrMapping/>
  </p:clrMapOvr>
  <p:transition>
    <p:dissolve/>
    <p:sndAc>
      <p:stSnd>
        <p:snd r:embed="rId2" name="drumroll.wav"/>
      </p:stSnd>
    </p:sndAc>
  </p:transition>
  <p:timing>
    <p:tnLst>
      <p:par>
        <p:cTn id="1" dur="indefinite" restart="never" nodeType="tmRoot"/>
      </p:par>
    </p:tnLst>
  </p:timing>
</p:sld>
</file>

<file path=ppt/theme/theme1.xml><?xml version="1.0" encoding="utf-8"?>
<a:theme xmlns:a="http://schemas.openxmlformats.org/drawingml/2006/main" name="Celebrate design template">
  <a:themeElements>
    <a:clrScheme name="Office Theme 1">
      <a:dk1>
        <a:srgbClr val="4E0035"/>
      </a:dk1>
      <a:lt1>
        <a:srgbClr val="FFFFCC"/>
      </a:lt1>
      <a:dk2>
        <a:srgbClr val="990066"/>
      </a:dk2>
      <a:lt2>
        <a:srgbClr val="FFCC00"/>
      </a:lt2>
      <a:accent1>
        <a:srgbClr val="FF9900"/>
      </a:accent1>
      <a:accent2>
        <a:srgbClr val="660066"/>
      </a:accent2>
      <a:accent3>
        <a:srgbClr val="CAAAB8"/>
      </a:accent3>
      <a:accent4>
        <a:srgbClr val="DADAAE"/>
      </a:accent4>
      <a:accent5>
        <a:srgbClr val="FFCAAA"/>
      </a:accent5>
      <a:accent6>
        <a:srgbClr val="5C005C"/>
      </a:accent6>
      <a:hlink>
        <a:srgbClr val="FF99CC"/>
      </a:hlink>
      <a:folHlink>
        <a:srgbClr val="FF3399"/>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4E0035"/>
        </a:dk1>
        <a:lt1>
          <a:srgbClr val="FFFFCC"/>
        </a:lt1>
        <a:dk2>
          <a:srgbClr val="990066"/>
        </a:dk2>
        <a:lt2>
          <a:srgbClr val="FFCC00"/>
        </a:lt2>
        <a:accent1>
          <a:srgbClr val="FF9900"/>
        </a:accent1>
        <a:accent2>
          <a:srgbClr val="660066"/>
        </a:accent2>
        <a:accent3>
          <a:srgbClr val="CAAAB8"/>
        </a:accent3>
        <a:accent4>
          <a:srgbClr val="DADAAE"/>
        </a:accent4>
        <a:accent5>
          <a:srgbClr val="FFCAAA"/>
        </a:accent5>
        <a:accent6>
          <a:srgbClr val="5C005C"/>
        </a:accent6>
        <a:hlink>
          <a:srgbClr val="FF99CC"/>
        </a:hlink>
        <a:folHlink>
          <a:srgbClr val="FF3399"/>
        </a:folHlink>
      </a:clrScheme>
      <a:clrMap bg1="dk2" tx1="lt1" bg2="dk1" tx2="lt2" accent1="accent1" accent2="accent2" accent3="accent3" accent4="accent4" accent5="accent5" accent6="accent6" hlink="hlink" folHlink="folHlink"/>
    </a:extraClrScheme>
    <a:extraClrScheme>
      <a:clrScheme name="Office Theme 2">
        <a:dk1>
          <a:srgbClr val="660066"/>
        </a:dk1>
        <a:lt1>
          <a:srgbClr val="FFFFE6"/>
        </a:lt1>
        <a:dk2>
          <a:srgbClr val="CC0099"/>
        </a:dk2>
        <a:lt2>
          <a:srgbClr val="BFA6BC"/>
        </a:lt2>
        <a:accent1>
          <a:srgbClr val="FF9900"/>
        </a:accent1>
        <a:accent2>
          <a:srgbClr val="660066"/>
        </a:accent2>
        <a:accent3>
          <a:srgbClr val="FFFFF0"/>
        </a:accent3>
        <a:accent4>
          <a:srgbClr val="560056"/>
        </a:accent4>
        <a:accent5>
          <a:srgbClr val="FFCAAA"/>
        </a:accent5>
        <a:accent6>
          <a:srgbClr val="5C005C"/>
        </a:accent6>
        <a:hlink>
          <a:srgbClr val="FFCC00"/>
        </a:hlink>
        <a:folHlink>
          <a:srgbClr val="FF339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68686"/>
        </a:lt2>
        <a:accent1>
          <a:srgbClr val="CBCBCB"/>
        </a:accent1>
        <a:accent2>
          <a:srgbClr val="969696"/>
        </a:accent2>
        <a:accent3>
          <a:srgbClr val="FFFFFF"/>
        </a:accent3>
        <a:accent4>
          <a:srgbClr val="000000"/>
        </a:accent4>
        <a:accent5>
          <a:srgbClr val="E2E2E2"/>
        </a:accent5>
        <a:accent6>
          <a:srgbClr val="878787"/>
        </a:accent6>
        <a:hlink>
          <a:srgbClr val="EAEAEA"/>
        </a:hlink>
        <a:folHlink>
          <a:srgbClr val="5F5F5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CC00"/>
        </a:lt1>
        <a:dk2>
          <a:srgbClr val="990066"/>
        </a:dk2>
        <a:lt2>
          <a:srgbClr val="4E0035"/>
        </a:lt2>
        <a:accent1>
          <a:srgbClr val="FF33CC"/>
        </a:accent1>
        <a:accent2>
          <a:srgbClr val="990099"/>
        </a:accent2>
        <a:accent3>
          <a:srgbClr val="FFE2AA"/>
        </a:accent3>
        <a:accent4>
          <a:srgbClr val="000000"/>
        </a:accent4>
        <a:accent5>
          <a:srgbClr val="FFADE2"/>
        </a:accent5>
        <a:accent6>
          <a:srgbClr val="8A008A"/>
        </a:accent6>
        <a:hlink>
          <a:srgbClr val="FF99CC"/>
        </a:hlink>
        <a:folHlink>
          <a:srgbClr val="CC9900"/>
        </a:folHlink>
      </a:clrScheme>
      <a:clrMap bg1="lt1" tx1="dk1" bg2="lt2" tx2="dk2" accent1="accent1" accent2="accent2" accent3="accent3" accent4="accent4" accent5="accent5" accent6="accent6" hlink="hlink" folHlink="folHlink"/>
    </a:extraClrScheme>
    <a:extraClrScheme>
      <a:clrScheme name="Office Theme 5">
        <a:dk1>
          <a:srgbClr val="4E0035"/>
        </a:dk1>
        <a:lt1>
          <a:srgbClr val="FFFFCC"/>
        </a:lt1>
        <a:dk2>
          <a:srgbClr val="6600CC"/>
        </a:dk2>
        <a:lt2>
          <a:srgbClr val="FFCC00"/>
        </a:lt2>
        <a:accent1>
          <a:srgbClr val="CC9900"/>
        </a:accent1>
        <a:accent2>
          <a:srgbClr val="990099"/>
        </a:accent2>
        <a:accent3>
          <a:srgbClr val="B8AAE2"/>
        </a:accent3>
        <a:accent4>
          <a:srgbClr val="DADAAE"/>
        </a:accent4>
        <a:accent5>
          <a:srgbClr val="E2CAAA"/>
        </a:accent5>
        <a:accent6>
          <a:srgbClr val="8A008A"/>
        </a:accent6>
        <a:hlink>
          <a:srgbClr val="FF99CC"/>
        </a:hlink>
        <a:folHlink>
          <a:srgbClr val="9966FF"/>
        </a:folHlink>
      </a:clrScheme>
      <a:clrMap bg1="dk2" tx1="lt1" bg2="dk1" tx2="lt2" accent1="accent1" accent2="accent2" accent3="accent3" accent4="accent4" accent5="accent5" accent6="accent6" hlink="hlink" folHlink="folHlink"/>
    </a:extraClrScheme>
    <a:extraClrScheme>
      <a:clrScheme name="Office Theme 6">
        <a:dk1>
          <a:srgbClr val="4E0035"/>
        </a:dk1>
        <a:lt1>
          <a:srgbClr val="FFFFCC"/>
        </a:lt1>
        <a:dk2>
          <a:srgbClr val="996633"/>
        </a:dk2>
        <a:lt2>
          <a:srgbClr val="FFCC00"/>
        </a:lt2>
        <a:accent1>
          <a:srgbClr val="669900"/>
        </a:accent1>
        <a:accent2>
          <a:srgbClr val="990099"/>
        </a:accent2>
        <a:accent3>
          <a:srgbClr val="CAB8AD"/>
        </a:accent3>
        <a:accent4>
          <a:srgbClr val="DADAAE"/>
        </a:accent4>
        <a:accent5>
          <a:srgbClr val="B8CAAA"/>
        </a:accent5>
        <a:accent6>
          <a:srgbClr val="8A008A"/>
        </a:accent6>
        <a:hlink>
          <a:srgbClr val="FF99CC"/>
        </a:hlink>
        <a:folHlink>
          <a:srgbClr val="CC9900"/>
        </a:folHlink>
      </a:clrScheme>
      <a:clrMap bg1="dk2" tx1="lt1" bg2="dk1" tx2="lt2" accent1="accent1" accent2="accent2" accent3="accent3" accent4="accent4" accent5="accent5" accent6="accent6" hlink="hlink" folHlink="folHlink"/>
    </a:extraClrScheme>
    <a:extraClrScheme>
      <a:clrScheme name="Office Theme 7">
        <a:dk1>
          <a:srgbClr val="4E0035"/>
        </a:dk1>
        <a:lt1>
          <a:srgbClr val="FFFFCC"/>
        </a:lt1>
        <a:dk2>
          <a:srgbClr val="336633"/>
        </a:dk2>
        <a:lt2>
          <a:srgbClr val="FFCC00"/>
        </a:lt2>
        <a:accent1>
          <a:srgbClr val="009900"/>
        </a:accent1>
        <a:accent2>
          <a:srgbClr val="990099"/>
        </a:accent2>
        <a:accent3>
          <a:srgbClr val="ADB8AD"/>
        </a:accent3>
        <a:accent4>
          <a:srgbClr val="DADAAE"/>
        </a:accent4>
        <a:accent5>
          <a:srgbClr val="AACAAA"/>
        </a:accent5>
        <a:accent6>
          <a:srgbClr val="8A008A"/>
        </a:accent6>
        <a:hlink>
          <a:srgbClr val="FF99CC"/>
        </a:hlink>
        <a:folHlink>
          <a:srgbClr val="CCCC00"/>
        </a:folHlink>
      </a:clrScheme>
      <a:clrMap bg1="dk2" tx1="lt1" bg2="dk1" tx2="lt2" accent1="accent1" accent2="accent2" accent3="accent3" accent4="accent4" accent5="accent5" accent6="accent6" hlink="hlink" folHlink="folHlink"/>
    </a:extraClrScheme>
    <a:extraClrScheme>
      <a:clrScheme name="Office Theme 8">
        <a:dk1>
          <a:srgbClr val="4E0035"/>
        </a:dk1>
        <a:lt1>
          <a:srgbClr val="FFFFCC"/>
        </a:lt1>
        <a:dk2>
          <a:srgbClr val="0000CC"/>
        </a:dk2>
        <a:lt2>
          <a:srgbClr val="FFCC00"/>
        </a:lt2>
        <a:accent1>
          <a:srgbClr val="FF33CC"/>
        </a:accent1>
        <a:accent2>
          <a:srgbClr val="990099"/>
        </a:accent2>
        <a:accent3>
          <a:srgbClr val="AAAAE2"/>
        </a:accent3>
        <a:accent4>
          <a:srgbClr val="DADAAE"/>
        </a:accent4>
        <a:accent5>
          <a:srgbClr val="FFADE2"/>
        </a:accent5>
        <a:accent6>
          <a:srgbClr val="8A008A"/>
        </a:accent6>
        <a:hlink>
          <a:srgbClr val="FF99CC"/>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Celebrate design template</Template>
  <TotalTime>700</TotalTime>
  <Words>2185</Words>
  <Application>Microsoft Office PowerPoint</Application>
  <PresentationFormat>On-screen Show (4:3)</PresentationFormat>
  <Paragraphs>179</Paragraphs>
  <Slides>44</Slides>
  <Notes>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Celebrate design template</vt:lpstr>
      <vt:lpstr>HCAFA  IEA/NEA  Contract Ratification Meeting  Information and Celebration</vt:lpstr>
      <vt:lpstr>HCAFA Negotiations Team</vt:lpstr>
      <vt:lpstr>HCAFA  Negotiation Support Team</vt:lpstr>
      <vt:lpstr>Harper College Negotiating Team</vt:lpstr>
      <vt:lpstr>PowerPoint Presentation</vt:lpstr>
      <vt:lpstr>New Article 2.5   Non-Solicitation and Distribution Policies</vt:lpstr>
      <vt:lpstr>New Article 3.8  Orientation Meeting</vt:lpstr>
      <vt:lpstr> New Article  3.9 Reassigned Time for  Union Officers </vt:lpstr>
      <vt:lpstr>   Article 4.2 Office Space, Telephones, and Key/Card Access    </vt:lpstr>
      <vt:lpstr>   Article 4.5.A Paid Leave – Adjunct Teachers    </vt:lpstr>
      <vt:lpstr>   Article 4.5.B Paid Leave – Adjunct Lib/Counselors    </vt:lpstr>
      <vt:lpstr>Article 4.5.C Special Circumstances Leave - Everyone</vt:lpstr>
      <vt:lpstr>Article 4.5.D Union Business</vt:lpstr>
      <vt:lpstr>Article 8.1 Evaluations/Observations</vt:lpstr>
      <vt:lpstr>Article 8.2 Assignments</vt:lpstr>
      <vt:lpstr>Article 8.2 Assignments (cont.)</vt:lpstr>
      <vt:lpstr>Article 8.3 Cancellation of Contingent Assignment</vt:lpstr>
      <vt:lpstr>Article 8.3 Cancellation of Contingent Assignment (cont.)</vt:lpstr>
      <vt:lpstr>Article 8.3 Cancellation of Contingent Assignment (cont.)</vt:lpstr>
      <vt:lpstr>Article 9.5 Online or Blended Course Development and Teaching</vt:lpstr>
      <vt:lpstr>Article 9.5 Online or Blended Course Development and Teaching (Cont)</vt:lpstr>
      <vt:lpstr>Article 9.9 Stacked Classes (cont.)</vt:lpstr>
      <vt:lpstr>Article 9.8 Compensation for Cancelled Classes</vt:lpstr>
      <vt:lpstr>Article 9.9 Stacked Classes</vt:lpstr>
      <vt:lpstr>Article 9.13 SURS Return to Work</vt:lpstr>
      <vt:lpstr>Article 9.17 Adjunct Employee Engagement Program</vt:lpstr>
      <vt:lpstr>Article 9.17 Adjunct Employee Engagement Program (cont.)</vt:lpstr>
      <vt:lpstr>Article 9.17 Adjunct Employee Engagement Program (cont.)</vt:lpstr>
      <vt:lpstr>Article 10.3 Entire Agreement</vt:lpstr>
      <vt:lpstr>Article 10.4 Duration of Agreement</vt:lpstr>
      <vt:lpstr>Article 9.1 Compensation</vt:lpstr>
      <vt:lpstr>Article 9.1 Compensation (cont.)</vt:lpstr>
      <vt:lpstr>Article 9.1 Compensation (cont.)</vt:lpstr>
      <vt:lpstr>Article 9.1 Compensation (cont.)</vt:lpstr>
      <vt:lpstr>Article 9.1 Compensation (cont.)</vt:lpstr>
      <vt:lpstr>Article 9.1 Compensation (cont.)</vt:lpstr>
      <vt:lpstr>Article 9.1 Compensation (cont.)</vt:lpstr>
      <vt:lpstr>What did we accomplish?</vt:lpstr>
      <vt:lpstr>What did we accomplish?</vt:lpstr>
      <vt:lpstr>It is in your hands…</vt:lpstr>
      <vt:lpstr>PowerPoint Presentation</vt:lpstr>
      <vt:lpstr>A “No” vote means: </vt:lpstr>
      <vt:lpstr>Again…it is in your hands…</vt:lpstr>
      <vt:lpstr>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HCAFA  Contract Ratification Meeting  Information and Celebration</dc:title>
  <dc:creator>Marybeth</dc:creator>
  <cp:lastModifiedBy>Student</cp:lastModifiedBy>
  <cp:revision>49</cp:revision>
  <cp:lastPrinted>1601-01-01T00:00:00Z</cp:lastPrinted>
  <dcterms:created xsi:type="dcterms:W3CDTF">2017-01-29T15:57:33Z</dcterms:created>
  <dcterms:modified xsi:type="dcterms:W3CDTF">2017-02-03T20:29:16Z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TC010689961033</vt:lpwstr>
  </property>
</Properties>
</file>