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2" r:id="rId3"/>
    <p:sldId id="263" r:id="rId4"/>
    <p:sldId id="264" r:id="rId5"/>
    <p:sldId id="257" r:id="rId6"/>
    <p:sldId id="258" r:id="rId7"/>
    <p:sldId id="259" r:id="rId8"/>
    <p:sldId id="260" r:id="rId9"/>
    <p:sldId id="271" r:id="rId10"/>
    <p:sldId id="265" r:id="rId11"/>
    <p:sldId id="266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0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091046-326E-4EB9-B526-06EF7DBEAE52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B658A3-BB1F-4042-AD3C-D83ACA85312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2010 Gubernatorial Election</a:t>
            </a:r>
            <a:br>
              <a:rPr lang="en-US" dirty="0" smtClean="0"/>
            </a:br>
            <a:r>
              <a:rPr lang="en-US" dirty="0" smtClean="0"/>
              <a:t>A Tale of Two Candidates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2010 NEA Convention</a:t>
            </a:r>
          </a:p>
          <a:p>
            <a:r>
              <a:rPr lang="en-US" dirty="0" smtClean="0">
                <a:latin typeface="Verdana" pitchFamily="34" charset="0"/>
              </a:rPr>
              <a:t>IEA Delegate Caucus Meeting &amp; </a:t>
            </a:r>
          </a:p>
          <a:p>
            <a:r>
              <a:rPr lang="en-US" dirty="0" smtClean="0">
                <a:latin typeface="Verdana" pitchFamily="34" charset="0"/>
              </a:rPr>
              <a:t>IEA Board Meeting</a:t>
            </a:r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blogs.trb.com/news/opinion/chanlowe/blog/teac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371600"/>
            <a:ext cx="61722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What Happened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724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Imposition of a reduced retirement benefits  system for new members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Defeated Voucher proposal for Chicago schools</a:t>
            </a:r>
          </a:p>
          <a:p>
            <a:r>
              <a:rPr lang="en-US" dirty="0" smtClean="0">
                <a:latin typeface="Verdana" pitchFamily="34" charset="0"/>
              </a:rPr>
              <a:t>Assisted State Board in application for Race to the Top grant</a:t>
            </a:r>
          </a:p>
          <a:p>
            <a:r>
              <a:rPr lang="en-US" dirty="0" smtClean="0">
                <a:latin typeface="Verdana" pitchFamily="34" charset="0"/>
              </a:rPr>
              <a:t>Passed legislation allowing for higher </a:t>
            </a:r>
            <a:r>
              <a:rPr lang="en-US" dirty="0" err="1" smtClean="0">
                <a:latin typeface="Verdana" pitchFamily="34" charset="0"/>
              </a:rPr>
              <a:t>ed</a:t>
            </a:r>
            <a:r>
              <a:rPr lang="en-US" dirty="0" smtClean="0">
                <a:latin typeface="Verdana" pitchFamily="34" charset="0"/>
              </a:rPr>
              <a:t> borrowing</a:t>
            </a:r>
          </a:p>
          <a:p>
            <a:r>
              <a:rPr lang="en-US" dirty="0" smtClean="0">
                <a:latin typeface="Verdana" pitchFamily="34" charset="0"/>
              </a:rPr>
              <a:t>Passage of bill requiring teachers to administer medication to students.</a:t>
            </a:r>
          </a:p>
          <a:p>
            <a:endParaRPr lang="en-US" dirty="0" smtClean="0">
              <a:latin typeface="Verdana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Could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Erosion of pension benefits for current members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Establishment of a Voucher program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No significant additional revenue for the state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Elimination of tenure protections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Erosion of the Collective Bargaining Law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Loss of Right to Strike</a:t>
            </a:r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Issue: School Funding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 A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</a:t>
            </a:r>
            <a:r>
              <a:rPr lang="en-US" dirty="0" smtClean="0"/>
              <a:t> 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Opposed to an increase in personal or corporate income tax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Opposed to a progressive tax system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rolling back taxes &amp; fees imposed by previous administration. 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an increase in the personal and corporate income tax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a progressive tax system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property tax relief and an increase in the personal exemption for individuals. </a:t>
            </a:r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Issue: Pensions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</a:t>
            </a:r>
            <a:r>
              <a:rPr lang="en-US" dirty="0" smtClean="0"/>
              <a:t> 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fully funding the 5 retirement systems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reduced retirement benefits for </a:t>
            </a:r>
            <a:r>
              <a:rPr lang="en-US" u="sng" dirty="0" smtClean="0">
                <a:latin typeface="Verdana" pitchFamily="34" charset="0"/>
              </a:rPr>
              <a:t>current</a:t>
            </a:r>
            <a:r>
              <a:rPr lang="en-US" dirty="0" smtClean="0">
                <a:latin typeface="Verdana" pitchFamily="34" charset="0"/>
              </a:rPr>
              <a:t> employees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defined contribution plan for </a:t>
            </a:r>
            <a:r>
              <a:rPr lang="en-US" u="sng" dirty="0" smtClean="0">
                <a:latin typeface="Verdana" pitchFamily="34" charset="0"/>
              </a:rPr>
              <a:t>new</a:t>
            </a:r>
            <a:r>
              <a:rPr lang="en-US" dirty="0" smtClean="0">
                <a:latin typeface="Verdana" pitchFamily="34" charset="0"/>
              </a:rPr>
              <a:t> state employees.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fully funding the 5 retirement systems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Opposes any reduction of current employee retirement benefits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Opposed to a defined contribution plan for state employees.</a:t>
            </a:r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Issue: Labor Issues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</a:t>
            </a:r>
            <a:r>
              <a:rPr lang="en-US" dirty="0" smtClean="0"/>
              <a:t> 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Illinois becoming a right to work state; Prohibits collective bargaining and strikes</a:t>
            </a:r>
          </a:p>
          <a:p>
            <a:r>
              <a:rPr lang="en-US" dirty="0" smtClean="0">
                <a:latin typeface="Verdana" pitchFamily="34" charset="0"/>
              </a:rPr>
              <a:t>Advocate for reduction of Illinois’ minimum wage</a:t>
            </a:r>
          </a:p>
          <a:p>
            <a:r>
              <a:rPr lang="en-US" dirty="0" smtClean="0">
                <a:latin typeface="Verdana" pitchFamily="34" charset="0"/>
              </a:rPr>
              <a:t>Opposed equal pay for men and women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Fully supports the Collective Bargaining Act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Supports Illinois’ minimum wage at the current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Proclamation for Equal Pay Day; April 20,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Issue: Education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</a:rPr>
              <a:t>Candidate</a:t>
            </a:r>
            <a:r>
              <a:rPr lang="en-US" dirty="0" smtClean="0"/>
              <a:t> 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en-US" dirty="0" smtClean="0">
                <a:latin typeface="Verdana" pitchFamily="34" charset="0"/>
              </a:rPr>
              <a:t>Supported Race to the Top</a:t>
            </a:r>
          </a:p>
          <a:p>
            <a:pPr>
              <a:spcAft>
                <a:spcPts val="300"/>
              </a:spcAft>
            </a:pPr>
            <a:r>
              <a:rPr lang="en-US" dirty="0" smtClean="0">
                <a:latin typeface="Verdana" pitchFamily="34" charset="0"/>
              </a:rPr>
              <a:t>Proposed elimination of the State Board of Education</a:t>
            </a:r>
          </a:p>
          <a:p>
            <a:pPr>
              <a:spcAft>
                <a:spcPts val="300"/>
              </a:spcAft>
            </a:pPr>
            <a:r>
              <a:rPr lang="en-US" dirty="0" smtClean="0">
                <a:latin typeface="Verdana" pitchFamily="34" charset="0"/>
              </a:rPr>
              <a:t>Supports imposition of vouchers statewide. </a:t>
            </a:r>
          </a:p>
          <a:p>
            <a:pPr>
              <a:spcAft>
                <a:spcPts val="300"/>
              </a:spcAft>
              <a:buNone/>
            </a:pPr>
            <a:endParaRPr lang="en-US" dirty="0" smtClean="0">
              <a:latin typeface="Verdana" pitchFamily="34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r>
              <a:rPr lang="en-US" dirty="0" smtClean="0">
                <a:latin typeface="Verdana" pitchFamily="34" charset="0"/>
              </a:rPr>
              <a:t>Supports Race to the Top</a:t>
            </a:r>
          </a:p>
          <a:p>
            <a:pPr>
              <a:spcAft>
                <a:spcPts val="300"/>
              </a:spcAft>
            </a:pPr>
            <a:r>
              <a:rPr lang="en-US" dirty="0" smtClean="0">
                <a:latin typeface="Verdana" pitchFamily="34" charset="0"/>
              </a:rPr>
              <a:t>Vows to veto voucher proposal if it comes to his desk</a:t>
            </a:r>
          </a:p>
          <a:p>
            <a:pPr>
              <a:spcAft>
                <a:spcPts val="300"/>
              </a:spcAft>
            </a:pPr>
            <a:r>
              <a:rPr lang="en-US" dirty="0" smtClean="0">
                <a:latin typeface="Verdana" pitchFamily="34" charset="0"/>
              </a:rPr>
              <a:t>Supports full funding of the State Board of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rethinkingschools.org/img/archive/17_02/tax172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95400"/>
            <a:ext cx="62484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Stay or Play?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When IEA endorses a candidate, it has a net positive impact on IEA members’ views of the candidate.  </a:t>
            </a:r>
          </a:p>
          <a:p>
            <a:r>
              <a:rPr lang="en-US" dirty="0" smtClean="0">
                <a:latin typeface="Verdana" pitchFamily="34" charset="0"/>
              </a:rPr>
              <a:t>Over half of the members (51%) say an IEA endorsement would make them “much more” likely or “somewhat” more likely to vote for a candidate.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for IEA Endorsement</a:t>
            </a:r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838200" y="1447800"/>
          <a:ext cx="7837488" cy="4724400"/>
        </p:xfrm>
        <a:graphic>
          <a:graphicData uri="http://schemas.openxmlformats.org/presentationml/2006/ole">
            <p:oleObj spid="_x0000_s1026" name="Chart" r:id="rId3" imgW="5219700" imgH="2628900" progId="MSGraph.Char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Rasmussen Polling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Verdana" pitchFamily="34" charset="0"/>
              </a:rPr>
              <a:t>June 7</a:t>
            </a:r>
            <a:r>
              <a:rPr lang="en-US" baseline="30000" dirty="0" smtClean="0">
                <a:latin typeface="Verdana" pitchFamily="34" charset="0"/>
              </a:rPr>
              <a:t>th</a:t>
            </a:r>
            <a:r>
              <a:rPr lang="en-US" dirty="0" smtClean="0">
                <a:latin typeface="Verdana" pitchFamily="34" charset="0"/>
              </a:rPr>
              <a:t> Survey</a:t>
            </a:r>
          </a:p>
          <a:p>
            <a:pPr lvl="1">
              <a:tabLst>
                <a:tab pos="4173538" algn="l"/>
              </a:tabLst>
            </a:pPr>
            <a:r>
              <a:rPr lang="en-US" dirty="0" smtClean="0">
                <a:latin typeface="Verdana" pitchFamily="34" charset="0"/>
              </a:rPr>
              <a:t>Senator Brady:		47%			</a:t>
            </a:r>
          </a:p>
          <a:p>
            <a:pPr lvl="1"/>
            <a:r>
              <a:rPr lang="en-US" dirty="0" smtClean="0">
                <a:latin typeface="Verdana" pitchFamily="34" charset="0"/>
              </a:rPr>
              <a:t>Governor Quinn:		36%	</a:t>
            </a:r>
          </a:p>
          <a:p>
            <a:pPr lvl="1">
              <a:tabLst>
                <a:tab pos="4619625" algn="l"/>
              </a:tabLst>
            </a:pPr>
            <a:r>
              <a:rPr lang="en-US" dirty="0" smtClean="0">
                <a:latin typeface="Verdana" pitchFamily="34" charset="0"/>
              </a:rPr>
              <a:t>Some other candidate:	8%	</a:t>
            </a:r>
          </a:p>
          <a:p>
            <a:pPr lvl="1"/>
            <a:r>
              <a:rPr lang="en-US" dirty="0" smtClean="0">
                <a:latin typeface="Verdana" pitchFamily="34" charset="0"/>
              </a:rPr>
              <a:t>Not sure:			10%</a:t>
            </a:r>
          </a:p>
          <a:p>
            <a:pPr lvl="1"/>
            <a:endParaRPr lang="en-US" dirty="0" smtClean="0">
              <a:latin typeface="Verdana" pitchFamily="34" charset="0"/>
            </a:endParaRPr>
          </a:p>
          <a:p>
            <a:pPr lvl="1">
              <a:buNone/>
            </a:pPr>
            <a:endParaRPr lang="en-US" dirty="0" smtClean="0">
              <a:latin typeface="Verdana" pitchFamily="34" charset="0"/>
            </a:endParaRPr>
          </a:p>
          <a:p>
            <a:pPr lvl="1"/>
            <a:r>
              <a:rPr lang="en-US" sz="2000" dirty="0" smtClean="0">
                <a:latin typeface="Verdana" pitchFamily="34" charset="0"/>
              </a:rPr>
              <a:t>Survey of 500 Illinois Likely Voters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Who’s on the Ballot?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Republican: Bill Brady &amp; Jason Plummer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Democrat: Pat Quinn &amp; Sheila Simon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Green: Rich Whitney &amp; Don Crawford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Independent: Scott Cohen &amp; Baxter </a:t>
            </a:r>
            <a:r>
              <a:rPr lang="en-US" dirty="0" err="1" smtClean="0">
                <a:latin typeface="Verdana" pitchFamily="34" charset="0"/>
              </a:rPr>
              <a:t>Swilley</a:t>
            </a:r>
            <a:endParaRPr lang="en-US" dirty="0" smtClean="0">
              <a:latin typeface="Verdana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Libertarian: </a:t>
            </a:r>
            <a:r>
              <a:rPr lang="en-US" dirty="0" err="1" smtClean="0">
                <a:latin typeface="Verdana" pitchFamily="34" charset="0"/>
              </a:rPr>
              <a:t>Lex</a:t>
            </a:r>
            <a:r>
              <a:rPr lang="en-US" dirty="0" smtClean="0">
                <a:latin typeface="Verdana" pitchFamily="34" charset="0"/>
              </a:rPr>
              <a:t> Green &amp; Ed Rutledge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Verdana" pitchFamily="34" charset="0"/>
              </a:rPr>
              <a:t>Constitution: Michael White &amp; Jeff </a:t>
            </a:r>
            <a:r>
              <a:rPr lang="en-US" dirty="0" err="1" smtClean="0">
                <a:latin typeface="Verdana" pitchFamily="34" charset="0"/>
              </a:rPr>
              <a:t>Trexler</a:t>
            </a:r>
            <a:endParaRPr lang="en-US" dirty="0" smtClean="0">
              <a:latin typeface="Verdan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585</TotalTime>
  <Words>448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Flow</vt:lpstr>
      <vt:lpstr>Chart</vt:lpstr>
      <vt:lpstr>2010 Gubernatorial Election A Tale of Two Candidates</vt:lpstr>
      <vt:lpstr>Slide 2</vt:lpstr>
      <vt:lpstr>What Happened ?</vt:lpstr>
      <vt:lpstr>What Could Happen?</vt:lpstr>
      <vt:lpstr>Issue: School Funding</vt:lpstr>
      <vt:lpstr>Issue: Pensions</vt:lpstr>
      <vt:lpstr>Issue: Labor Issues</vt:lpstr>
      <vt:lpstr>Issue: Education</vt:lpstr>
      <vt:lpstr>Slide 9</vt:lpstr>
      <vt:lpstr>Stay or Play?</vt:lpstr>
      <vt:lpstr>Support for IEA Endorsement</vt:lpstr>
      <vt:lpstr>Rasmussen Polling</vt:lpstr>
      <vt:lpstr>Who’s on the Ballot?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2010 Gubernatorial Election A Tale of Two Candidates</dc:title>
  <dc:creator>Reed, Jim</dc:creator>
  <cp:lastModifiedBy>Rice, Linda</cp:lastModifiedBy>
  <cp:revision>51</cp:revision>
  <dcterms:created xsi:type="dcterms:W3CDTF">2010-06-24T19:12:26Z</dcterms:created>
  <dcterms:modified xsi:type="dcterms:W3CDTF">2010-08-05T16:51:16Z</dcterms:modified>
</cp:coreProperties>
</file>